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9F72E85-0800-4AF1-A050-BBCD988D703D}">
  <a:tblStyle styleId="{D9F72E85-0800-4AF1-A050-BBCD988D703D}"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elp.com/dataset_challenge" TargetMode="External"/><Relationship Id="rId3" Type="http://schemas.openxmlformats.org/officeDocument/2006/relationships/hyperlink" Target="https://www.yelp.com/dataset_challenge"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5c88adc8f1_3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5c88adc8f1_3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5c88adc8f1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5c88adc8f1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https://www.google.com/publicdata/explore?ds=kf7tgg1uo9ude_&amp;ctype=l&amp;strail=false&amp;bcs=d&amp;nselm=h&amp;met_y=RDOMESTICMIG&amp;scale_y=lin&amp;ind_y=false&amp;rdim=country&amp;idim=county:08031:17031:36061:06037&amp;ifdim=country&amp;hl=en&amp;dl=en&amp;ind=false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5c88adc8f1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c88adc8f1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5c88adc8f1_3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c88adc8f1_3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5c88adc8f1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5c88adc8f1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5c88adc8f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5c88adc8f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c88adc8f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c88adc8f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5c88adc8f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c88adc8f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5c88adc8f1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5c88adc8f1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Can I use the Yelp API for academic research?</a:t>
            </a:r>
            <a:endParaRPr b="1">
              <a:solidFill>
                <a:schemeClr val="dk1"/>
              </a:solidFill>
            </a:endParaRPr>
          </a:p>
          <a:p>
            <a:pPr indent="0" lvl="0" marL="0" rtl="0" algn="l">
              <a:lnSpc>
                <a:spcPct val="115000"/>
              </a:lnSpc>
              <a:spcBef>
                <a:spcPts val="200"/>
              </a:spcBef>
              <a:spcAft>
                <a:spcPts val="0"/>
              </a:spcAft>
              <a:buClr>
                <a:schemeClr val="dk1"/>
              </a:buClr>
              <a:buSzPts val="1100"/>
              <a:buFont typeface="Arial"/>
              <a:buNone/>
            </a:pPr>
            <a:r>
              <a:rPr lang="en">
                <a:solidFill>
                  <a:schemeClr val="dk1"/>
                </a:solidFill>
              </a:rPr>
              <a:t>For years, we’ve provided access to a subset of rich Yelp content through our academic dataset. Jump in and participate in our</a:t>
            </a:r>
            <a:r>
              <a:rPr lang="en">
                <a:solidFill>
                  <a:schemeClr val="dk1"/>
                </a:solidFill>
                <a:uFill>
                  <a:noFill/>
                </a:uFill>
                <a:hlinkClick r:id="rId2"/>
              </a:rPr>
              <a:t> </a:t>
            </a:r>
            <a:r>
              <a:rPr lang="en" u="sng">
                <a:solidFill>
                  <a:schemeClr val="hlink"/>
                </a:solidFill>
                <a:hlinkClick r:id="rId3"/>
              </a:rPr>
              <a:t>Dataset Challenge</a:t>
            </a:r>
            <a:r>
              <a:rPr lang="en">
                <a:solidFill>
                  <a:schemeClr val="dk1"/>
                </a:solidFill>
              </a:rPr>
              <a:t> if you’re up to the task! Please also feel free to reach out to api@yelp.com if you have an interesting research project in mind. We’d love to hear from you.</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5c88adc8f1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5c88adc8f1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5c88adc8f1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5c88adc8f1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Term definition, city actor</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5c88adc8f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c88adc8f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5c88adc8f1_4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5c88adc8f1_4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5c88adc8f1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5c88adc8f1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5c88adc8f1_3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5c88adc8f1_3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1" marL="914400" rtl="0" algn="l">
              <a:lnSpc>
                <a:spcPct val="115000"/>
              </a:lnSpc>
              <a:spcBef>
                <a:spcPts val="0"/>
              </a:spcBef>
              <a:spcAft>
                <a:spcPts val="0"/>
              </a:spcAft>
              <a:buClr>
                <a:schemeClr val="dk2"/>
              </a:buClr>
              <a:buSzPts val="1400"/>
              <a:buChar char="○"/>
            </a:pPr>
            <a:r>
              <a:rPr lang="en" sz="1400">
                <a:solidFill>
                  <a:schemeClr val="dk2"/>
                </a:solidFill>
              </a:rPr>
              <a:t>This is the most studied level of city image</a:t>
            </a:r>
            <a:endParaRPr sz="1400">
              <a:solidFill>
                <a:schemeClr val="dk2"/>
              </a:solidFill>
            </a:endParaRPr>
          </a:p>
          <a:p>
            <a:pPr indent="-317500" lvl="1" marL="914400" rtl="0" algn="l">
              <a:lnSpc>
                <a:spcPct val="115000"/>
              </a:lnSpc>
              <a:spcBef>
                <a:spcPts val="0"/>
              </a:spcBef>
              <a:spcAft>
                <a:spcPts val="0"/>
              </a:spcAft>
              <a:buClr>
                <a:schemeClr val="dk2"/>
              </a:buClr>
              <a:buSzPts val="1400"/>
              <a:buChar char="○"/>
            </a:pPr>
            <a:r>
              <a:rPr lang="en" sz="1400">
                <a:solidFill>
                  <a:schemeClr val="dk2"/>
                </a:solidFill>
              </a:rPr>
              <a:t>Macro, mass media effects</a:t>
            </a:r>
            <a:endParaRPr sz="1400">
              <a:solidFill>
                <a:schemeClr val="dk2"/>
              </a:solidFill>
            </a:endParaRPr>
          </a:p>
          <a:p>
            <a:pPr indent="-317500" lvl="1" marL="914400" rtl="0" algn="l">
              <a:lnSpc>
                <a:spcPct val="115000"/>
              </a:lnSpc>
              <a:spcBef>
                <a:spcPts val="0"/>
              </a:spcBef>
              <a:spcAft>
                <a:spcPts val="0"/>
              </a:spcAft>
              <a:buClr>
                <a:schemeClr val="dk2"/>
              </a:buClr>
              <a:buSzPts val="1400"/>
              <a:buChar char="○"/>
            </a:pPr>
            <a:r>
              <a:rPr lang="en" sz="1400">
                <a:solidFill>
                  <a:schemeClr val="dk2"/>
                </a:solidFill>
              </a:rPr>
              <a:t>Most outward facing </a:t>
            </a:r>
            <a:endParaRPr sz="1400">
              <a:solidFill>
                <a:schemeClr val="dk2"/>
              </a:solidFill>
            </a:endParaRPr>
          </a:p>
          <a:p>
            <a:pPr indent="0" lvl="0" marL="0" rtl="0" algn="l">
              <a:spcBef>
                <a:spcPts val="16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5c88adc8f1_3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5c88adc8f1_3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c88adc8f1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c88adc8f1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5c88adc8f1_3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5c88adc8f1_3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5c88adc8f1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5c88adc8f1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5c88adc8f1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5c88adc8f1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highlight>
                  <a:srgbClr val="FFFFFF"/>
                </a:highlight>
                <a:latin typeface="Georgia"/>
                <a:ea typeface="Georgia"/>
                <a:cs typeface="Georgia"/>
                <a:sym typeface="Georgia"/>
              </a:rPr>
              <a:t>Denver's tops in the nation for small-business growth in March, according to the latest Paychex | IHS Markit Small Business Employment Watch report</a:t>
            </a:r>
            <a:endParaRPr sz="13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rPr b="1" lang="en" sz="1200">
                <a:solidFill>
                  <a:srgbClr val="65675B"/>
                </a:solidFill>
                <a:highlight>
                  <a:srgbClr val="F3F3F0"/>
                </a:highlight>
                <a:latin typeface="Times New Roman"/>
                <a:ea typeface="Times New Roman"/>
                <a:cs typeface="Times New Roman"/>
                <a:sym typeface="Times New Roman"/>
              </a:rPr>
              <a:t>Throughout the 1990s, Denver grew by an average of a 1,000 people a week with more than 500,000 people moving into the area in a decade.  The growth rate has continued.  In 2014, Denver was ranked by Forbes as the sixth fastest growing city in the United States. Tourism in Denver has mirrored this growth.  Since 2005, Denver has experienced a 48% increase in tourism, growing to a record 14 million overnight visitors in 2013, who spent a record $4 billion.  Over the same time period, national tourism has increased only 15%.</a:t>
            </a:r>
            <a:endParaRPr sz="13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3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t/>
            </a:r>
            <a:endParaRPr sz="1300">
              <a:solidFill>
                <a:schemeClr val="dk1"/>
              </a:solidFill>
              <a:highlight>
                <a:srgbClr val="FFFFFF"/>
              </a:highlight>
              <a:latin typeface="Georgia"/>
              <a:ea typeface="Georgia"/>
              <a:cs typeface="Georgia"/>
              <a:sym typeface="Georgi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insideairbnb.com/index.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bizjournals.com/denver/news/2018/04/05/denvers-tops-in-the-nation-for-small-business.html" TargetMode="External"/><Relationship Id="rId4" Type="http://schemas.openxmlformats.org/officeDocument/2006/relationships/hyperlink" Target="https://www.denverpost.com/2019/04/18/denver-population-growth-census/" TargetMode="External"/><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2400"/>
              <a:t>Using Textual Analysis to Explore Symbolic and </a:t>
            </a:r>
            <a:endParaRPr b="1" sz="2400"/>
          </a:p>
          <a:p>
            <a:pPr indent="0" lvl="0" marL="0" rtl="0" algn="ctr">
              <a:lnSpc>
                <a:spcPct val="115000"/>
              </a:lnSpc>
              <a:spcBef>
                <a:spcPts val="0"/>
              </a:spcBef>
              <a:spcAft>
                <a:spcPts val="0"/>
              </a:spcAft>
              <a:buClr>
                <a:schemeClr val="dk1"/>
              </a:buClr>
              <a:buSzPts val="1100"/>
              <a:buFont typeface="Arial"/>
              <a:buNone/>
            </a:pPr>
            <a:r>
              <a:rPr b="1" lang="en" sz="2400"/>
              <a:t>Material Interactions between the Sharing Economy and Urban Space</a:t>
            </a:r>
            <a:endParaRPr b="1" sz="2400"/>
          </a:p>
          <a:p>
            <a:pPr indent="0" lvl="0" marL="0" rtl="0" algn="ctr">
              <a:spcBef>
                <a:spcPts val="0"/>
              </a:spcBef>
              <a:spcAft>
                <a:spcPts val="0"/>
              </a:spcAft>
              <a:buNone/>
            </a:pPr>
            <a:r>
              <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Clr>
                <a:schemeClr val="dk1"/>
              </a:buClr>
              <a:buSzPts val="1100"/>
              <a:buFont typeface="Arial"/>
              <a:buNone/>
            </a:pPr>
            <a:r>
              <a:rPr lang="en" sz="1800">
                <a:solidFill>
                  <a:schemeClr val="dk1"/>
                </a:solidFill>
              </a:rPr>
              <a:t>Frances Chen, SuYeong Shin, Jeff Sternberg, Kartik Trivedi, Yilei Zeng </a:t>
            </a:r>
            <a:endParaRPr sz="1800">
              <a:solidFill>
                <a:schemeClr val="dk1"/>
              </a:solidFill>
            </a:endParaRPr>
          </a:p>
          <a:p>
            <a:pPr indent="0" lvl="0" marL="0" rtl="0" algn="r">
              <a:lnSpc>
                <a:spcPct val="115000"/>
              </a:lnSpc>
              <a:spcBef>
                <a:spcPts val="0"/>
              </a:spcBef>
              <a:spcAft>
                <a:spcPts val="0"/>
              </a:spcAft>
              <a:buClr>
                <a:schemeClr val="dk1"/>
              </a:buClr>
              <a:buSzPts val="1100"/>
              <a:buFont typeface="Arial"/>
              <a:buNone/>
            </a:pPr>
            <a:r>
              <a:rPr lang="en" sz="1800">
                <a:solidFill>
                  <a:schemeClr val="dk1"/>
                </a:solidFill>
              </a:rPr>
              <a:t>(in alphabetical order)</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7" name="Google Shape;117;p22"/>
          <p:cNvPicPr preferRelativeResize="0"/>
          <p:nvPr/>
        </p:nvPicPr>
        <p:blipFill>
          <a:blip r:embed="rId3">
            <a:alphaModFix/>
          </a:blip>
          <a:stretch>
            <a:fillRect/>
          </a:stretch>
        </p:blipFill>
        <p:spPr>
          <a:xfrm>
            <a:off x="704752" y="287450"/>
            <a:ext cx="6949547" cy="4856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 Migration Rate</a:t>
            </a:r>
            <a:endParaRPr/>
          </a:p>
        </p:txBody>
      </p:sp>
      <p:sp>
        <p:nvSpPr>
          <p:cNvPr id="123" name="Google Shape;123;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4" name="Google Shape;124;p23"/>
          <p:cNvPicPr preferRelativeResize="0"/>
          <p:nvPr/>
        </p:nvPicPr>
        <p:blipFill>
          <a:blip r:embed="rId3">
            <a:alphaModFix/>
          </a:blip>
          <a:stretch>
            <a:fillRect/>
          </a:stretch>
        </p:blipFill>
        <p:spPr>
          <a:xfrm>
            <a:off x="207475" y="136425"/>
            <a:ext cx="8818600" cy="49306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rPr>
              <a:t>Airbnb:</a:t>
            </a:r>
            <a:r>
              <a:rPr lang="en"/>
              <a:t> </a:t>
            </a:r>
            <a:r>
              <a:rPr lang="en" sz="2200"/>
              <a:t>Place-based Commodities</a:t>
            </a:r>
            <a:r>
              <a:rPr lang="en"/>
              <a:t> </a:t>
            </a:r>
            <a:endParaRPr/>
          </a:p>
        </p:txBody>
      </p:sp>
      <p:sp>
        <p:nvSpPr>
          <p:cNvPr id="130" name="Google Shape;130;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Datasource: </a:t>
            </a:r>
            <a:r>
              <a:rPr lang="en"/>
              <a:t>Official</a:t>
            </a:r>
            <a:r>
              <a:rPr lang="en"/>
              <a:t> Airbnb released Data, simple extraction</a:t>
            </a:r>
            <a:endParaRPr/>
          </a:p>
          <a:p>
            <a:pPr indent="-317500" lvl="1" marL="914400" rtl="0" algn="l">
              <a:spcBef>
                <a:spcPts val="0"/>
              </a:spcBef>
              <a:spcAft>
                <a:spcPts val="0"/>
              </a:spcAft>
              <a:buSzPts val="1400"/>
              <a:buChar char="○"/>
            </a:pPr>
            <a:r>
              <a:rPr lang="en"/>
              <a:t>How much do we rely on company released data? (</a:t>
            </a:r>
            <a:r>
              <a:rPr lang="en" sz="1100" u="sng">
                <a:solidFill>
                  <a:schemeClr val="accent5"/>
                </a:solidFill>
                <a:hlinkClick r:id="rId3"/>
              </a:rPr>
              <a:t>http://insideairbnb.com/index.html</a:t>
            </a:r>
            <a:r>
              <a:rPr lang="en"/>
              <a:t>)</a:t>
            </a:r>
            <a:endParaRPr/>
          </a:p>
          <a:p>
            <a:pPr indent="-317500" lvl="1" marL="914400" rtl="0" algn="l">
              <a:spcBef>
                <a:spcPts val="0"/>
              </a:spcBef>
              <a:spcAft>
                <a:spcPts val="0"/>
              </a:spcAft>
              <a:buSzPts val="1400"/>
              <a:buChar char="○"/>
            </a:pPr>
            <a:r>
              <a:rPr lang="en"/>
              <a:t>Released roughly every 6 months going back until May 2016</a:t>
            </a:r>
            <a:endParaRPr/>
          </a:p>
          <a:p>
            <a:pPr indent="-342900" lvl="0" marL="457200" rtl="0" algn="l">
              <a:spcBef>
                <a:spcPts val="0"/>
              </a:spcBef>
              <a:spcAft>
                <a:spcPts val="0"/>
              </a:spcAft>
              <a:buSzPts val="1800"/>
              <a:buChar char="●"/>
            </a:pPr>
            <a:r>
              <a:rPr lang="en"/>
              <a:t>Separate Listing and Review Datasets with both meta-data and text</a:t>
            </a:r>
            <a:endParaRPr/>
          </a:p>
          <a:p>
            <a:pPr indent="-317500" lvl="1" marL="914400" rtl="0" algn="l">
              <a:spcBef>
                <a:spcPts val="0"/>
              </a:spcBef>
              <a:spcAft>
                <a:spcPts val="0"/>
              </a:spcAft>
              <a:buSzPts val="1400"/>
              <a:buChar char="○"/>
            </a:pPr>
            <a:r>
              <a:rPr lang="en"/>
              <a:t>Sample meta-data: rating, price, availability, host since, listing count</a:t>
            </a:r>
            <a:endParaRPr/>
          </a:p>
          <a:p>
            <a:pPr indent="-342900" lvl="0" marL="457200" rtl="0" algn="l">
              <a:spcBef>
                <a:spcPts val="0"/>
              </a:spcBef>
              <a:spcAft>
                <a:spcPts val="0"/>
              </a:spcAft>
              <a:buSzPts val="1800"/>
              <a:buChar char="●"/>
            </a:pPr>
            <a:r>
              <a:rPr lang="en"/>
              <a:t>We are linking the review data to the listings they are reviewing</a:t>
            </a:r>
            <a:endParaRPr/>
          </a:p>
          <a:p>
            <a:pPr indent="-342900" lvl="0" marL="457200" rtl="0" algn="l">
              <a:spcBef>
                <a:spcPts val="0"/>
              </a:spcBef>
              <a:spcAft>
                <a:spcPts val="0"/>
              </a:spcAft>
              <a:buSzPts val="1800"/>
              <a:buChar char="●"/>
            </a:pPr>
            <a:r>
              <a:rPr lang="en"/>
              <a:t>Gives us a view of the new actors brought in by the sharing economy and entering the arena of city-image construction and consumption </a:t>
            </a:r>
            <a:endParaRPr/>
          </a:p>
          <a:p>
            <a:pPr indent="0" lvl="0" marL="45720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7" name="Google Shape;137;p25"/>
          <p:cNvPicPr preferRelativeResize="0"/>
          <p:nvPr/>
        </p:nvPicPr>
        <p:blipFill>
          <a:blip r:embed="rId3">
            <a:alphaModFix/>
          </a:blip>
          <a:stretch>
            <a:fillRect/>
          </a:stretch>
        </p:blipFill>
        <p:spPr>
          <a:xfrm>
            <a:off x="0" y="1768719"/>
            <a:ext cx="9144000" cy="175846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445025"/>
            <a:ext cx="151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9900"/>
                </a:solidFill>
              </a:rPr>
              <a:t>Census: </a:t>
            </a:r>
            <a:endParaRPr>
              <a:solidFill>
                <a:srgbClr val="FF9900"/>
              </a:solidFill>
            </a:endParaRPr>
          </a:p>
        </p:txBody>
      </p:sp>
      <p:sp>
        <p:nvSpPr>
          <p:cNvPr id="143" name="Google Shape;143;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 American Community Survey (ACS) and decennial census (2010)</a:t>
            </a:r>
            <a:endParaRPr/>
          </a:p>
          <a:p>
            <a:pPr indent="-330200" lvl="0" marL="457200" rtl="0" algn="l">
              <a:spcBef>
                <a:spcPts val="1600"/>
              </a:spcBef>
              <a:spcAft>
                <a:spcPts val="0"/>
              </a:spcAft>
              <a:buSzPts val="1600"/>
              <a:buChar char="●"/>
            </a:pPr>
            <a:r>
              <a:rPr lang="en" sz="1600"/>
              <a:t>ACS: 5-year, </a:t>
            </a:r>
            <a:r>
              <a:rPr lang="en" sz="1600"/>
              <a:t>3-year, &amp; 1-year</a:t>
            </a:r>
            <a:r>
              <a:rPr lang="en" sz="1600" u="sng"/>
              <a:t> </a:t>
            </a:r>
            <a:r>
              <a:rPr lang="en" sz="1600"/>
              <a:t>version (defined by endyear)</a:t>
            </a:r>
            <a:endParaRPr sz="1600"/>
          </a:p>
          <a:p>
            <a:pPr indent="-330200" lvl="0" marL="457200" rtl="0" algn="l">
              <a:spcBef>
                <a:spcPts val="0"/>
              </a:spcBef>
              <a:spcAft>
                <a:spcPts val="0"/>
              </a:spcAft>
              <a:buSzPts val="1600"/>
              <a:buChar char="●"/>
            </a:pPr>
            <a:r>
              <a:rPr lang="en" sz="1600"/>
              <a:t>Unit: census tract (? vs. organic neighborhood)</a:t>
            </a:r>
            <a:endParaRPr sz="1600"/>
          </a:p>
          <a:p>
            <a:pPr indent="-330200" lvl="0" marL="457200" rtl="0" algn="l">
              <a:spcBef>
                <a:spcPts val="0"/>
              </a:spcBef>
              <a:spcAft>
                <a:spcPts val="0"/>
              </a:spcAft>
              <a:buSzPts val="1600"/>
              <a:buChar char="●"/>
            </a:pPr>
            <a:r>
              <a:rPr lang="en" sz="1600"/>
              <a:t>Example variables of the local neighborhood (computed): </a:t>
            </a:r>
            <a:endParaRPr sz="1600"/>
          </a:p>
          <a:p>
            <a:pPr indent="-317500" lvl="0" marL="914400" rtl="0" algn="l">
              <a:spcBef>
                <a:spcPts val="0"/>
              </a:spcBef>
              <a:spcAft>
                <a:spcPts val="0"/>
              </a:spcAft>
              <a:buSzPts val="1400"/>
              <a:buChar char="●"/>
            </a:pPr>
            <a:r>
              <a:rPr lang="en" sz="1400"/>
              <a:t>Population (size, race makeup, age, sex), </a:t>
            </a:r>
            <a:endParaRPr sz="1400"/>
          </a:p>
          <a:p>
            <a:pPr indent="-317500" lvl="0" marL="914400" rtl="0" algn="l">
              <a:spcBef>
                <a:spcPts val="0"/>
              </a:spcBef>
              <a:spcAft>
                <a:spcPts val="0"/>
              </a:spcAft>
              <a:buSzPts val="1400"/>
              <a:buChar char="●"/>
            </a:pPr>
            <a:r>
              <a:rPr lang="en" sz="1400"/>
              <a:t>socioeconomic feature (median household income, % under poverty),</a:t>
            </a:r>
            <a:endParaRPr sz="1400"/>
          </a:p>
          <a:p>
            <a:pPr indent="-317500" lvl="0" marL="914400" rtl="0" algn="l">
              <a:spcBef>
                <a:spcPts val="0"/>
              </a:spcBef>
              <a:spcAft>
                <a:spcPts val="0"/>
              </a:spcAft>
              <a:buSzPts val="1400"/>
              <a:buChar char="●"/>
            </a:pPr>
            <a:r>
              <a:rPr lang="en" sz="1400"/>
              <a:t>vacancy % </a:t>
            </a:r>
            <a:endParaRPr sz="1400"/>
          </a:p>
          <a:p>
            <a:pPr indent="-317500" lvl="0" marL="914400" rtl="0" algn="l">
              <a:spcBef>
                <a:spcPts val="0"/>
              </a:spcBef>
              <a:spcAft>
                <a:spcPts val="0"/>
              </a:spcAft>
              <a:buSzPts val="1400"/>
              <a:buChar char="●"/>
            </a:pPr>
            <a:r>
              <a:rPr lang="en" sz="1400"/>
              <a:t>housing/family features (rent/own, husband-wife vs. male vs. female family) </a:t>
            </a:r>
            <a:endParaRPr sz="1400"/>
          </a:p>
          <a:p>
            <a:pPr indent="0" lvl="0" marL="0" rtl="0" algn="l">
              <a:spcBef>
                <a:spcPts val="1600"/>
              </a:spcBef>
              <a:spcAft>
                <a:spcPts val="0"/>
              </a:spcAft>
              <a:buNone/>
            </a:pPr>
            <a:r>
              <a:rPr lang="en"/>
              <a:t>Data extraction effort</a:t>
            </a:r>
            <a:endParaRPr/>
          </a:p>
          <a:p>
            <a:pPr indent="-330200" lvl="0" marL="457200" rtl="0" algn="l">
              <a:spcBef>
                <a:spcPts val="1600"/>
              </a:spcBef>
              <a:spcAft>
                <a:spcPts val="0"/>
              </a:spcAft>
              <a:buSzPts val="1600"/>
              <a:buChar char="●"/>
            </a:pPr>
            <a:r>
              <a:rPr lang="en" sz="1600"/>
              <a:t>w</a:t>
            </a:r>
            <a:r>
              <a:rPr lang="en" sz="1600"/>
              <a:t>eb -based vs. API (acs vs. tidycensus): trial and errors</a:t>
            </a:r>
            <a:endParaRPr sz="1600"/>
          </a:p>
          <a:p>
            <a:pPr indent="-330200" lvl="0" marL="457200" rtl="0" algn="l">
              <a:spcBef>
                <a:spcPts val="0"/>
              </a:spcBef>
              <a:spcAft>
                <a:spcPts val="0"/>
              </a:spcAft>
              <a:buSzPts val="1600"/>
              <a:buChar char="●"/>
            </a:pPr>
            <a:r>
              <a:rPr lang="en" sz="1600"/>
              <a:t>Difficulties and solutions (variables # and labels)</a:t>
            </a:r>
            <a:endParaRPr sz="1600"/>
          </a:p>
          <a:p>
            <a:pPr indent="0" lvl="0" marL="914400" rtl="0" algn="l">
              <a:spcBef>
                <a:spcPts val="1600"/>
              </a:spcBef>
              <a:spcAft>
                <a:spcPts val="1600"/>
              </a:spcAft>
              <a:buNone/>
            </a:pPr>
            <a:r>
              <a:t/>
            </a:r>
            <a:endParaRPr/>
          </a:p>
        </p:txBody>
      </p:sp>
      <p:sp>
        <p:nvSpPr>
          <p:cNvPr id="144" name="Google Shape;144;p26"/>
          <p:cNvSpPr txBox="1"/>
          <p:nvPr>
            <p:ph type="title"/>
          </p:nvPr>
        </p:nvSpPr>
        <p:spPr>
          <a:xfrm>
            <a:off x="1733700" y="503575"/>
            <a:ext cx="597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Local neighborhood characteristics</a:t>
            </a:r>
            <a:endParaRPr sz="2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9900"/>
                </a:solidFill>
              </a:rPr>
              <a:t>Google Earth and Google Maps Places API</a:t>
            </a:r>
            <a:endParaRPr>
              <a:solidFill>
                <a:srgbClr val="FF9900"/>
              </a:solidFill>
            </a:endParaRPr>
          </a:p>
        </p:txBody>
      </p:sp>
      <p:sp>
        <p:nvSpPr>
          <p:cNvPr id="150" name="Google Shape;150;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Google Earth provides map visualization tools as well as map parser so that we were able to derive the </a:t>
            </a:r>
            <a:r>
              <a:rPr b="1" lang="en"/>
              <a:t>exact longitude and latitude coordinates</a:t>
            </a:r>
            <a:r>
              <a:rPr lang="en"/>
              <a:t> of all 144 census tracts in Denver city.</a:t>
            </a:r>
            <a:endParaRPr/>
          </a:p>
          <a:p>
            <a:pPr indent="-342900" lvl="0" marL="457200" rtl="0" algn="l">
              <a:spcBef>
                <a:spcPts val="0"/>
              </a:spcBef>
              <a:spcAft>
                <a:spcPts val="0"/>
              </a:spcAft>
              <a:buSzPts val="1800"/>
              <a:buChar char="●"/>
            </a:pPr>
            <a:r>
              <a:rPr lang="en"/>
              <a:t>To break through the</a:t>
            </a:r>
            <a:r>
              <a:rPr b="1" lang="en"/>
              <a:t> Google API limit</a:t>
            </a:r>
            <a:r>
              <a:rPr lang="en"/>
              <a:t>,  each census tracts with its longitude and latitude boundaries are then evenly divided into grids by our python program. We use the center point coordinate of each grid to call google places API. This first round query will give us a complete ID list of all 90 types of places in the area.</a:t>
            </a:r>
            <a:endParaRPr/>
          </a:p>
          <a:p>
            <a:pPr indent="-342900" lvl="0" marL="457200" rtl="0" algn="l">
              <a:spcBef>
                <a:spcPts val="0"/>
              </a:spcBef>
              <a:spcAft>
                <a:spcPts val="0"/>
              </a:spcAft>
              <a:buSzPts val="1800"/>
              <a:buChar char="●"/>
            </a:pPr>
            <a:r>
              <a:rPr lang="en"/>
              <a:t>Given the ID list, we will then need to perform second round query through the place detail API to get up to </a:t>
            </a:r>
            <a:r>
              <a:rPr b="1" lang="en"/>
              <a:t>5 reviews</a:t>
            </a:r>
            <a:r>
              <a:rPr lang="en"/>
              <a:t> of each place.</a:t>
            </a:r>
            <a:endParaRPr/>
          </a:p>
          <a:p>
            <a:pPr indent="-342900" lvl="0" marL="457200" rtl="0" algn="l">
              <a:spcBef>
                <a:spcPts val="0"/>
              </a:spcBef>
              <a:spcAft>
                <a:spcPts val="0"/>
              </a:spcAft>
              <a:buSzPts val="1800"/>
              <a:buChar char="●"/>
            </a:pPr>
            <a:r>
              <a:rPr lang="en"/>
              <a:t>A </a:t>
            </a:r>
            <a:r>
              <a:rPr b="1" lang="en"/>
              <a:t>grid search algorithm</a:t>
            </a:r>
            <a:r>
              <a:rPr lang="en"/>
              <a:t> is then designed to label each place’s to its exact census tract.</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56" name="Google Shape;156;p2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157" name="Google Shape;157;p2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63" name="Google Shape;163;p2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164" name="Google Shape;164;p2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Yelp = Business directory + Crowdsourced reviews </a:t>
            </a:r>
            <a:endParaRPr/>
          </a:p>
          <a:p>
            <a:pPr indent="-342900" lvl="0" marL="457200" rtl="0" algn="l">
              <a:spcBef>
                <a:spcPts val="0"/>
              </a:spcBef>
              <a:spcAft>
                <a:spcPts val="0"/>
              </a:spcAft>
              <a:buSzPts val="1800"/>
              <a:buChar char="●"/>
            </a:pPr>
            <a:r>
              <a:rPr lang="en"/>
              <a:t>Adds thickness to the features of a city</a:t>
            </a:r>
            <a:endParaRPr/>
          </a:p>
          <a:p>
            <a:pPr indent="-342900" lvl="0" marL="457200" rtl="0" algn="l">
              <a:spcBef>
                <a:spcPts val="0"/>
              </a:spcBef>
              <a:spcAft>
                <a:spcPts val="0"/>
              </a:spcAft>
              <a:buSzPts val="1800"/>
              <a:buChar char="●"/>
            </a:pPr>
            <a:r>
              <a:rPr lang="en"/>
              <a:t>Long(but </a:t>
            </a:r>
            <a:r>
              <a:rPr lang="en"/>
              <a:t>chequered</a:t>
            </a:r>
            <a:r>
              <a:rPr lang="en"/>
              <a:t>) history of collecting reviews</a:t>
            </a:r>
            <a:endParaRPr/>
          </a:p>
          <a:p>
            <a:pPr indent="-342900" lvl="0" marL="457200" rtl="0" algn="l">
              <a:spcBef>
                <a:spcPts val="0"/>
              </a:spcBef>
              <a:spcAft>
                <a:spcPts val="0"/>
              </a:spcAft>
              <a:buSzPts val="1800"/>
              <a:buChar char="●"/>
            </a:pPr>
            <a:r>
              <a:rPr lang="en"/>
              <a:t>We receive only “top” three reviews from Yelp API</a:t>
            </a:r>
            <a:endParaRPr/>
          </a:p>
          <a:p>
            <a:pPr indent="-342900" lvl="0" marL="457200" rtl="0" algn="l">
              <a:spcBef>
                <a:spcPts val="0"/>
              </a:spcBef>
              <a:spcAft>
                <a:spcPts val="0"/>
              </a:spcAft>
              <a:buSzPts val="1800"/>
              <a:buChar char="●"/>
            </a:pPr>
            <a:r>
              <a:rPr lang="en"/>
              <a:t>Gives us - Business location and characteristics + User (reviewers)</a:t>
            </a:r>
            <a:endParaRPr/>
          </a:p>
          <a:p>
            <a:pPr indent="-342900" lvl="0" marL="457200" rtl="0" algn="l">
              <a:spcBef>
                <a:spcPts val="0"/>
              </a:spcBef>
              <a:spcAft>
                <a:spcPts val="0"/>
              </a:spcAft>
              <a:buSzPts val="1800"/>
              <a:buChar char="●"/>
            </a:pPr>
            <a:r>
              <a:rPr lang="en"/>
              <a:t>How to get Yelp data?</a:t>
            </a:r>
            <a:endParaRPr/>
          </a:p>
          <a:p>
            <a:pPr indent="-342900" lvl="1" marL="914400" rtl="0" algn="l">
              <a:spcBef>
                <a:spcPts val="0"/>
              </a:spcBef>
              <a:spcAft>
                <a:spcPts val="0"/>
              </a:spcAft>
              <a:buSzPts val="1800"/>
              <a:buChar char="○"/>
            </a:pPr>
            <a:r>
              <a:rPr lang="en" sz="1800"/>
              <a:t>Simple - There is prepackaged Yelp json files on their website and on Kaggle</a:t>
            </a:r>
            <a:endParaRPr sz="1800"/>
          </a:p>
          <a:p>
            <a:pPr indent="-342900" lvl="1" marL="914400" rtl="0" algn="l">
              <a:spcBef>
                <a:spcPts val="0"/>
              </a:spcBef>
              <a:spcAft>
                <a:spcPts val="0"/>
              </a:spcAft>
              <a:buSzPts val="1800"/>
              <a:buChar char="○"/>
            </a:pPr>
            <a:r>
              <a:rPr lang="en" sz="1800"/>
              <a:t>Less Simple -  Use Yelp API to collect data (That is what we did!)</a:t>
            </a:r>
            <a:endParaRPr sz="1800"/>
          </a:p>
        </p:txBody>
      </p:sp>
      <p:sp>
        <p:nvSpPr>
          <p:cNvPr id="170" name="Google Shape;170;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9900"/>
                </a:solidFill>
              </a:rPr>
              <a:t>Yelp</a:t>
            </a:r>
            <a:endParaRPr>
              <a:solidFill>
                <a:srgbClr val="FF99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Firms that provide business listings and reviews - Yelp, Google, Foursquare, TripAdvisor</a:t>
            </a:r>
            <a:endParaRPr/>
          </a:p>
          <a:p>
            <a:pPr indent="-342900" lvl="0" marL="457200" rtl="0" algn="l">
              <a:spcBef>
                <a:spcPts val="0"/>
              </a:spcBef>
              <a:spcAft>
                <a:spcPts val="0"/>
              </a:spcAft>
              <a:buSzPts val="1800"/>
              <a:buChar char="●"/>
            </a:pPr>
            <a:r>
              <a:rPr lang="en"/>
              <a:t>Foursquare and TripAdvisor does not provide API access for academic purposes</a:t>
            </a:r>
            <a:endParaRPr/>
          </a:p>
          <a:p>
            <a:pPr indent="-342900" lvl="0" marL="457200" rtl="0" algn="l">
              <a:spcBef>
                <a:spcPts val="0"/>
              </a:spcBef>
              <a:spcAft>
                <a:spcPts val="0"/>
              </a:spcAft>
              <a:buSzPts val="1800"/>
              <a:buChar char="●"/>
            </a:pPr>
            <a:r>
              <a:rPr lang="en"/>
              <a:t>Yelp provides free access but caps single query to 5000 listings, and three “top” reviews per listing.</a:t>
            </a:r>
            <a:endParaRPr/>
          </a:p>
          <a:p>
            <a:pPr indent="-317500" lvl="1" marL="914400" rtl="0" algn="l">
              <a:spcBef>
                <a:spcPts val="0"/>
              </a:spcBef>
              <a:spcAft>
                <a:spcPts val="0"/>
              </a:spcAft>
              <a:buSzPts val="1400"/>
              <a:buChar char="○"/>
            </a:pPr>
            <a:r>
              <a:rPr lang="en"/>
              <a:t>We limited our search to 122 parent categories for listings</a:t>
            </a:r>
            <a:endParaRPr/>
          </a:p>
          <a:p>
            <a:pPr indent="-342900" lvl="0" marL="457200" rtl="0" algn="l">
              <a:spcBef>
                <a:spcPts val="0"/>
              </a:spcBef>
              <a:spcAft>
                <a:spcPts val="0"/>
              </a:spcAft>
              <a:buSzPts val="1800"/>
              <a:buChar char="●"/>
            </a:pPr>
            <a:r>
              <a:rPr lang="en"/>
              <a:t>Google Places API (sub of Google Maps API) provides information on broader set of features</a:t>
            </a:r>
            <a:endParaRPr/>
          </a:p>
          <a:p>
            <a:pPr indent="-342900" lvl="0" marL="457200" rtl="0" algn="l">
              <a:spcBef>
                <a:spcPts val="0"/>
              </a:spcBef>
              <a:spcAft>
                <a:spcPts val="0"/>
              </a:spcAft>
              <a:buSzPts val="1800"/>
              <a:buChar char="●"/>
            </a:pPr>
            <a:r>
              <a:rPr lang="en"/>
              <a:t>Google Places both supplements (for eg. business listings) and complements (for eg. public transport) Yelp data</a:t>
            </a:r>
            <a:endParaRPr/>
          </a:p>
        </p:txBody>
      </p:sp>
      <p:sp>
        <p:nvSpPr>
          <p:cNvPr id="176" name="Google Shape;176;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Yelp and Google?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C78D8"/>
                </a:solidFill>
              </a:rPr>
              <a:t>Research Question</a:t>
            </a:r>
            <a:endParaRPr>
              <a:solidFill>
                <a:srgbClr val="3C78D8"/>
              </a:solidFill>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2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2400">
                <a:solidFill>
                  <a:schemeClr val="dk1"/>
                </a:solidFill>
              </a:rPr>
              <a:t>How are representations of a place (neighborhood) leveraged differently by various actors in the same shared space (i.e., traditional business like restaurants, sharing economy actors like Airbnb listers, airbnb lodgers,etc)?</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graphicFrame>
        <p:nvGraphicFramePr>
          <p:cNvPr id="181" name="Google Shape;181;p32"/>
          <p:cNvGraphicFramePr/>
          <p:nvPr/>
        </p:nvGraphicFramePr>
        <p:xfrm>
          <a:off x="278450" y="341525"/>
          <a:ext cx="3000000" cy="3000000"/>
        </p:xfrm>
        <a:graphic>
          <a:graphicData uri="http://schemas.openxmlformats.org/drawingml/2006/table">
            <a:tbl>
              <a:tblPr>
                <a:noFill/>
                <a:tableStyleId>{D9F72E85-0800-4AF1-A050-BBCD988D703D}</a:tableStyleId>
              </a:tblPr>
              <a:tblGrid>
                <a:gridCol w="240700"/>
                <a:gridCol w="1019300"/>
                <a:gridCol w="2094200"/>
                <a:gridCol w="2437050"/>
                <a:gridCol w="2437050"/>
              </a:tblGrid>
              <a:tr h="644475">
                <a:tc>
                  <a:txBody>
                    <a:bodyPr/>
                    <a:lstStyle/>
                    <a:p>
                      <a:pPr indent="0" lvl="0" marL="0" rtl="0" algn="l">
                        <a:spcBef>
                          <a:spcPts val="0"/>
                        </a:spcBef>
                        <a:spcAft>
                          <a:spcPts val="0"/>
                        </a:spcAft>
                        <a:buNone/>
                      </a:pPr>
                      <a:r>
                        <a:rPr b="1" lang="en" sz="1000"/>
                        <a:t>#</a:t>
                      </a:r>
                      <a:endParaRPr b="1" sz="1000"/>
                    </a:p>
                  </a:txBody>
                  <a:tcPr marT="63500" marB="63500" marR="63500" marL="63500"/>
                </a:tc>
                <a:tc>
                  <a:txBody>
                    <a:bodyPr/>
                    <a:lstStyle/>
                    <a:p>
                      <a:pPr indent="0" lvl="0" marL="0" rtl="0" algn="l">
                        <a:spcBef>
                          <a:spcPts val="0"/>
                        </a:spcBef>
                        <a:spcAft>
                          <a:spcPts val="0"/>
                        </a:spcAft>
                        <a:buNone/>
                      </a:pPr>
                      <a:r>
                        <a:rPr b="1" lang="en" sz="1600"/>
                        <a:t>Data Sources</a:t>
                      </a:r>
                      <a:endParaRPr b="1" sz="1600"/>
                    </a:p>
                  </a:txBody>
                  <a:tcPr marT="63500" marB="63500" marR="63500" marL="63500"/>
                </a:tc>
                <a:tc>
                  <a:txBody>
                    <a:bodyPr/>
                    <a:lstStyle/>
                    <a:p>
                      <a:pPr indent="0" lvl="0" marL="0" rtl="0" algn="l">
                        <a:spcBef>
                          <a:spcPts val="0"/>
                        </a:spcBef>
                        <a:spcAft>
                          <a:spcPts val="0"/>
                        </a:spcAft>
                        <a:buNone/>
                      </a:pPr>
                      <a:r>
                        <a:rPr b="1" lang="en" sz="1600"/>
                        <a:t>Unit of Analysis for our purpose</a:t>
                      </a:r>
                      <a:endParaRPr b="1" sz="1600"/>
                    </a:p>
                  </a:txBody>
                  <a:tcPr marT="63500" marB="63500" marR="63500" marL="63500"/>
                </a:tc>
                <a:tc>
                  <a:txBody>
                    <a:bodyPr/>
                    <a:lstStyle/>
                    <a:p>
                      <a:pPr indent="0" lvl="0" marL="0" rtl="0" algn="l">
                        <a:spcBef>
                          <a:spcPts val="0"/>
                        </a:spcBef>
                        <a:spcAft>
                          <a:spcPts val="0"/>
                        </a:spcAft>
                        <a:buNone/>
                      </a:pPr>
                      <a:r>
                        <a:rPr b="1" lang="en" sz="1600"/>
                        <a:t>Data Elements</a:t>
                      </a:r>
                      <a:endParaRPr b="1" sz="1600"/>
                    </a:p>
                  </a:txBody>
                  <a:tcPr marT="63500" marB="63500" marR="63500" marL="63500"/>
                </a:tc>
                <a:tc>
                  <a:txBody>
                    <a:bodyPr/>
                    <a:lstStyle/>
                    <a:p>
                      <a:pPr indent="0" lvl="0" marL="0" rtl="0" algn="l">
                        <a:spcBef>
                          <a:spcPts val="0"/>
                        </a:spcBef>
                        <a:spcAft>
                          <a:spcPts val="0"/>
                        </a:spcAft>
                        <a:buNone/>
                      </a:pPr>
                      <a:r>
                        <a:rPr b="1" lang="en" sz="1600"/>
                        <a:t>Time-Resolution</a:t>
                      </a:r>
                      <a:endParaRPr b="1" sz="1600"/>
                    </a:p>
                  </a:txBody>
                  <a:tcPr marT="63500" marB="63500" marR="63500" marL="63500"/>
                </a:tc>
              </a:tr>
              <a:tr h="815825">
                <a:tc>
                  <a:txBody>
                    <a:bodyPr/>
                    <a:lstStyle/>
                    <a:p>
                      <a:pPr indent="0" lvl="0" marL="0" rtl="0" algn="l">
                        <a:spcBef>
                          <a:spcPts val="0"/>
                        </a:spcBef>
                        <a:spcAft>
                          <a:spcPts val="0"/>
                        </a:spcAft>
                        <a:buNone/>
                      </a:pPr>
                      <a:r>
                        <a:rPr lang="en" sz="1000"/>
                        <a:t>1</a:t>
                      </a:r>
                      <a:endParaRPr sz="1000"/>
                    </a:p>
                  </a:txBody>
                  <a:tcPr marT="63500" marB="63500" marR="63500" marL="63500"/>
                </a:tc>
                <a:tc>
                  <a:txBody>
                    <a:bodyPr/>
                    <a:lstStyle/>
                    <a:p>
                      <a:pPr indent="0" lvl="0" marL="0" rtl="0" algn="l">
                        <a:spcBef>
                          <a:spcPts val="0"/>
                        </a:spcBef>
                        <a:spcAft>
                          <a:spcPts val="0"/>
                        </a:spcAft>
                        <a:buNone/>
                      </a:pPr>
                      <a:r>
                        <a:rPr lang="en" sz="1300"/>
                        <a:t>AirBnB</a:t>
                      </a:r>
                      <a:endParaRPr sz="1300"/>
                    </a:p>
                  </a:txBody>
                  <a:tcPr marT="63500" marB="63500" marR="63500" marL="63500"/>
                </a:tc>
                <a:tc>
                  <a:txBody>
                    <a:bodyPr/>
                    <a:lstStyle/>
                    <a:p>
                      <a:pPr indent="0" lvl="0" marL="0" rtl="0" algn="l">
                        <a:spcBef>
                          <a:spcPts val="0"/>
                        </a:spcBef>
                        <a:spcAft>
                          <a:spcPts val="0"/>
                        </a:spcAft>
                        <a:buNone/>
                      </a:pPr>
                      <a:r>
                        <a:rPr lang="en" sz="1300"/>
                        <a:t>Lowest: Individual listing</a:t>
                      </a:r>
                      <a:endParaRPr sz="1300"/>
                    </a:p>
                    <a:p>
                      <a:pPr indent="0" lvl="0" marL="0" rtl="0" algn="l">
                        <a:spcBef>
                          <a:spcPts val="0"/>
                        </a:spcBef>
                        <a:spcAft>
                          <a:spcPts val="0"/>
                        </a:spcAft>
                        <a:buNone/>
                      </a:pPr>
                      <a:r>
                        <a:rPr lang="en" sz="1300"/>
                        <a:t>Highest: Census tract</a:t>
                      </a:r>
                      <a:endParaRPr sz="1300"/>
                    </a:p>
                  </a:txBody>
                  <a:tcPr marT="63500" marB="63500" marR="63500" marL="63500"/>
                </a:tc>
                <a:tc>
                  <a:txBody>
                    <a:bodyPr/>
                    <a:lstStyle/>
                    <a:p>
                      <a:pPr indent="0" lvl="0" marL="0" rtl="0" algn="l">
                        <a:spcBef>
                          <a:spcPts val="0"/>
                        </a:spcBef>
                        <a:spcAft>
                          <a:spcPts val="0"/>
                        </a:spcAft>
                        <a:buNone/>
                      </a:pPr>
                      <a:r>
                        <a:rPr lang="en" sz="1300"/>
                        <a:t>Listing location, listing description, listing reviews</a:t>
                      </a:r>
                      <a:endParaRPr sz="1300"/>
                    </a:p>
                    <a:p>
                      <a:pPr indent="0" lvl="0" marL="0" rtl="0" algn="l">
                        <a:spcBef>
                          <a:spcPts val="0"/>
                        </a:spcBef>
                        <a:spcAft>
                          <a:spcPts val="0"/>
                        </a:spcAft>
                        <a:buNone/>
                      </a:pPr>
                      <a:r>
                        <a:rPr lang="en" sz="1300"/>
                        <a:t>Data: 4,686 Listings; 211,206 Reviews</a:t>
                      </a:r>
                      <a:endParaRPr sz="1300"/>
                    </a:p>
                  </a:txBody>
                  <a:tcPr marT="63500" marB="63500" marR="63500" marL="63500"/>
                </a:tc>
                <a:tc>
                  <a:txBody>
                    <a:bodyPr/>
                    <a:lstStyle/>
                    <a:p>
                      <a:pPr indent="0" lvl="0" marL="0" rtl="0" algn="l">
                        <a:spcBef>
                          <a:spcPts val="0"/>
                        </a:spcBef>
                        <a:spcAft>
                          <a:spcPts val="0"/>
                        </a:spcAft>
                        <a:buNone/>
                      </a:pPr>
                      <a:r>
                        <a:rPr lang="en" sz="1300"/>
                        <a:t>Listing and Review Dates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May 2016 - Present</a:t>
                      </a:r>
                      <a:endParaRPr sz="1300"/>
                    </a:p>
                  </a:txBody>
                  <a:tcPr marT="63500" marB="63500" marR="63500" marL="63500"/>
                </a:tc>
              </a:tr>
              <a:tr h="815825">
                <a:tc>
                  <a:txBody>
                    <a:bodyPr/>
                    <a:lstStyle/>
                    <a:p>
                      <a:pPr indent="0" lvl="0" marL="0" rtl="0" algn="l">
                        <a:spcBef>
                          <a:spcPts val="0"/>
                        </a:spcBef>
                        <a:spcAft>
                          <a:spcPts val="0"/>
                        </a:spcAft>
                        <a:buNone/>
                      </a:pPr>
                      <a:r>
                        <a:rPr lang="en" sz="1000"/>
                        <a:t>2</a:t>
                      </a:r>
                      <a:endParaRPr sz="1000"/>
                    </a:p>
                  </a:txBody>
                  <a:tcPr marT="63500" marB="63500" marR="63500" marL="63500"/>
                </a:tc>
                <a:tc>
                  <a:txBody>
                    <a:bodyPr/>
                    <a:lstStyle/>
                    <a:p>
                      <a:pPr indent="0" lvl="0" marL="0" rtl="0" algn="l">
                        <a:spcBef>
                          <a:spcPts val="0"/>
                        </a:spcBef>
                        <a:spcAft>
                          <a:spcPts val="0"/>
                        </a:spcAft>
                        <a:buNone/>
                      </a:pPr>
                      <a:r>
                        <a:rPr lang="en" sz="1300"/>
                        <a:t>Yelp</a:t>
                      </a:r>
                      <a:endParaRPr sz="1300"/>
                    </a:p>
                  </a:txBody>
                  <a:tcPr marT="63500" marB="63500" marR="63500" marL="63500"/>
                </a:tc>
                <a:tc>
                  <a:txBody>
                    <a:bodyPr/>
                    <a:lstStyle/>
                    <a:p>
                      <a:pPr indent="0" lvl="0" marL="0" rtl="0" algn="l">
                        <a:spcBef>
                          <a:spcPts val="0"/>
                        </a:spcBef>
                        <a:spcAft>
                          <a:spcPts val="0"/>
                        </a:spcAft>
                        <a:buNone/>
                      </a:pPr>
                      <a:r>
                        <a:rPr lang="en" sz="1300"/>
                        <a:t>Lowest: Business/Place location</a:t>
                      </a:r>
                      <a:endParaRPr sz="1300"/>
                    </a:p>
                    <a:p>
                      <a:pPr indent="0" lvl="0" marL="0" rtl="0" algn="l">
                        <a:spcBef>
                          <a:spcPts val="0"/>
                        </a:spcBef>
                        <a:spcAft>
                          <a:spcPts val="0"/>
                        </a:spcAft>
                        <a:buNone/>
                      </a:pPr>
                      <a:r>
                        <a:rPr lang="en" sz="1300"/>
                        <a:t>Highest: Census tract</a:t>
                      </a:r>
                      <a:endParaRPr sz="1300"/>
                    </a:p>
                  </a:txBody>
                  <a:tcPr marT="63500" marB="63500" marR="63500" marL="63500"/>
                </a:tc>
                <a:tc>
                  <a:txBody>
                    <a:bodyPr/>
                    <a:lstStyle/>
                    <a:p>
                      <a:pPr indent="0" lvl="0" marL="0" rtl="0" algn="l">
                        <a:spcBef>
                          <a:spcPts val="0"/>
                        </a:spcBef>
                        <a:spcAft>
                          <a:spcPts val="0"/>
                        </a:spcAft>
                        <a:buNone/>
                      </a:pPr>
                      <a:r>
                        <a:rPr lang="en" sz="1300"/>
                        <a:t>Business/non-residential place location, description, review (only 3 per place, rated most useful)</a:t>
                      </a:r>
                      <a:endParaRPr sz="1300"/>
                    </a:p>
                    <a:p>
                      <a:pPr indent="0" lvl="0" marL="0" rtl="0" algn="l">
                        <a:spcBef>
                          <a:spcPts val="0"/>
                        </a:spcBef>
                        <a:spcAft>
                          <a:spcPts val="0"/>
                        </a:spcAft>
                        <a:buNone/>
                      </a:pPr>
                      <a:r>
                        <a:rPr lang="en" sz="1300"/>
                        <a:t>Data: 11,918 listings; ~30,000 reviews</a:t>
                      </a:r>
                      <a:endParaRPr sz="1300"/>
                    </a:p>
                  </a:txBody>
                  <a:tcPr marT="63500" marB="63500" marR="63500" marL="63500"/>
                </a:tc>
                <a:tc>
                  <a:txBody>
                    <a:bodyPr/>
                    <a:lstStyle/>
                    <a:p>
                      <a:pPr indent="0" lvl="0" marL="0" rtl="0" algn="l">
                        <a:spcBef>
                          <a:spcPts val="0"/>
                        </a:spcBef>
                        <a:spcAft>
                          <a:spcPts val="0"/>
                        </a:spcAft>
                        <a:buNone/>
                      </a:pPr>
                      <a:r>
                        <a:rPr lang="en" sz="1300"/>
                        <a:t>Review Dates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2005 - Present</a:t>
                      </a:r>
                      <a:endParaRPr sz="1300"/>
                    </a:p>
                  </a:txBody>
                  <a:tcPr marT="63500" marB="63500" marR="63500" marL="63500"/>
                </a:tc>
              </a:tr>
              <a:tr h="815825">
                <a:tc>
                  <a:txBody>
                    <a:bodyPr/>
                    <a:lstStyle/>
                    <a:p>
                      <a:pPr indent="0" lvl="0" marL="0" rtl="0" algn="l">
                        <a:spcBef>
                          <a:spcPts val="0"/>
                        </a:spcBef>
                        <a:spcAft>
                          <a:spcPts val="0"/>
                        </a:spcAft>
                        <a:buNone/>
                      </a:pPr>
                      <a:r>
                        <a:rPr lang="en" sz="1000"/>
                        <a:t>3</a:t>
                      </a:r>
                      <a:endParaRPr sz="1000"/>
                    </a:p>
                  </a:txBody>
                  <a:tcPr marT="63500" marB="63500" marR="63500" marL="63500"/>
                </a:tc>
                <a:tc>
                  <a:txBody>
                    <a:bodyPr/>
                    <a:lstStyle/>
                    <a:p>
                      <a:pPr indent="0" lvl="0" marL="0" rtl="0" algn="l">
                        <a:spcBef>
                          <a:spcPts val="0"/>
                        </a:spcBef>
                        <a:spcAft>
                          <a:spcPts val="0"/>
                        </a:spcAft>
                        <a:buNone/>
                      </a:pPr>
                      <a:r>
                        <a:rPr lang="en" sz="1300"/>
                        <a:t>Google Places</a:t>
                      </a:r>
                      <a:endParaRPr sz="1300"/>
                    </a:p>
                  </a:txBody>
                  <a:tcPr marT="63500" marB="63500" marR="63500" marL="63500"/>
                </a:tc>
                <a:tc>
                  <a:txBody>
                    <a:bodyPr/>
                    <a:lstStyle/>
                    <a:p>
                      <a:pPr indent="0" lvl="0" marL="0" rtl="0" algn="l">
                        <a:spcBef>
                          <a:spcPts val="0"/>
                        </a:spcBef>
                        <a:spcAft>
                          <a:spcPts val="0"/>
                        </a:spcAft>
                        <a:buNone/>
                      </a:pPr>
                      <a:r>
                        <a:rPr lang="en" sz="1300"/>
                        <a:t>Lowest: Business/Place location</a:t>
                      </a:r>
                      <a:endParaRPr sz="1300"/>
                    </a:p>
                    <a:p>
                      <a:pPr indent="0" lvl="0" marL="0" rtl="0" algn="l">
                        <a:spcBef>
                          <a:spcPts val="0"/>
                        </a:spcBef>
                        <a:spcAft>
                          <a:spcPts val="0"/>
                        </a:spcAft>
                        <a:buNone/>
                      </a:pPr>
                      <a:r>
                        <a:rPr lang="en" sz="1300"/>
                        <a:t>Highest: Census tract</a:t>
                      </a:r>
                      <a:endParaRPr sz="1300"/>
                    </a:p>
                  </a:txBody>
                  <a:tcPr marT="63500" marB="63500" marR="63500" marL="63500"/>
                </a:tc>
                <a:tc>
                  <a:txBody>
                    <a:bodyPr/>
                    <a:lstStyle/>
                    <a:p>
                      <a:pPr indent="0" lvl="0" marL="0" rtl="0" algn="l">
                        <a:spcBef>
                          <a:spcPts val="0"/>
                        </a:spcBef>
                        <a:spcAft>
                          <a:spcPts val="0"/>
                        </a:spcAft>
                        <a:buNone/>
                      </a:pPr>
                      <a:r>
                        <a:rPr lang="en" sz="1300"/>
                        <a:t>Local features location, description and reviews (only 5 per place, most recent)</a:t>
                      </a:r>
                      <a:endParaRPr sz="1300"/>
                    </a:p>
                    <a:p>
                      <a:pPr indent="0" lvl="0" marL="0" rtl="0" algn="l">
                        <a:spcBef>
                          <a:spcPts val="0"/>
                        </a:spcBef>
                        <a:spcAft>
                          <a:spcPts val="0"/>
                        </a:spcAft>
                        <a:buNone/>
                      </a:pPr>
                      <a:r>
                        <a:rPr lang="en" sz="1300"/>
                        <a:t>Approximately 60K places</a:t>
                      </a:r>
                      <a:endParaRPr sz="1300"/>
                    </a:p>
                  </a:txBody>
                  <a:tcPr marT="63500" marB="63500" marR="63500" marL="63500"/>
                </a:tc>
                <a:tc>
                  <a:txBody>
                    <a:bodyPr/>
                    <a:lstStyle/>
                    <a:p>
                      <a:pPr indent="0" lvl="0" marL="0" rtl="0" algn="l">
                        <a:spcBef>
                          <a:spcPts val="0"/>
                        </a:spcBef>
                        <a:spcAft>
                          <a:spcPts val="0"/>
                        </a:spcAft>
                        <a:buNone/>
                      </a:pPr>
                      <a:r>
                        <a:rPr lang="en" sz="1300"/>
                        <a:t>Review Dates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Present </a:t>
                      </a:r>
                      <a:endParaRPr sz="1300"/>
                    </a:p>
                  </a:txBody>
                  <a:tcPr marT="63500" marB="63500" marR="63500" marL="63500"/>
                </a:tc>
              </a:tr>
              <a:tr h="527875">
                <a:tc>
                  <a:txBody>
                    <a:bodyPr/>
                    <a:lstStyle/>
                    <a:p>
                      <a:pPr indent="0" lvl="0" marL="0" rtl="0" algn="l">
                        <a:spcBef>
                          <a:spcPts val="0"/>
                        </a:spcBef>
                        <a:spcAft>
                          <a:spcPts val="0"/>
                        </a:spcAft>
                        <a:buNone/>
                      </a:pPr>
                      <a:r>
                        <a:rPr lang="en" sz="1000"/>
                        <a:t>4</a:t>
                      </a:r>
                      <a:endParaRPr sz="1000"/>
                    </a:p>
                  </a:txBody>
                  <a:tcPr marT="63500" marB="63500" marR="63500" marL="63500"/>
                </a:tc>
                <a:tc>
                  <a:txBody>
                    <a:bodyPr/>
                    <a:lstStyle/>
                    <a:p>
                      <a:pPr indent="0" lvl="0" marL="0" rtl="0" algn="l">
                        <a:spcBef>
                          <a:spcPts val="0"/>
                        </a:spcBef>
                        <a:spcAft>
                          <a:spcPts val="0"/>
                        </a:spcAft>
                        <a:buNone/>
                      </a:pPr>
                      <a:r>
                        <a:rPr lang="en" sz="1300"/>
                        <a:t>U.S. Census and ACS</a:t>
                      </a:r>
                      <a:endParaRPr sz="1300"/>
                    </a:p>
                  </a:txBody>
                  <a:tcPr marT="63500" marB="63500" marR="63500" marL="63500"/>
                </a:tc>
                <a:tc>
                  <a:txBody>
                    <a:bodyPr/>
                    <a:lstStyle/>
                    <a:p>
                      <a:pPr indent="0" lvl="0" marL="0" rtl="0" algn="l">
                        <a:spcBef>
                          <a:spcPts val="0"/>
                        </a:spcBef>
                        <a:spcAft>
                          <a:spcPts val="0"/>
                        </a:spcAft>
                        <a:buNone/>
                      </a:pPr>
                      <a:r>
                        <a:rPr lang="en" sz="1300"/>
                        <a:t>Lowest = Highest: Census tract</a:t>
                      </a:r>
                      <a:endParaRPr sz="1300"/>
                    </a:p>
                  </a:txBody>
                  <a:tcPr marT="63500" marB="63500" marR="63500" marL="63500"/>
                </a:tc>
                <a:tc>
                  <a:txBody>
                    <a:bodyPr/>
                    <a:lstStyle/>
                    <a:p>
                      <a:pPr indent="0" lvl="0" marL="0" rtl="0" algn="l">
                        <a:spcBef>
                          <a:spcPts val="0"/>
                        </a:spcBef>
                        <a:spcAft>
                          <a:spcPts val="0"/>
                        </a:spcAft>
                        <a:buNone/>
                      </a:pPr>
                      <a:r>
                        <a:rPr lang="en" sz="1300"/>
                        <a:t>Demographic &amp; economic features</a:t>
                      </a:r>
                      <a:endParaRPr sz="1300"/>
                    </a:p>
                  </a:txBody>
                  <a:tcPr marT="63500" marB="63500" marR="63500" marL="63500"/>
                </a:tc>
                <a:tc>
                  <a:txBody>
                    <a:bodyPr/>
                    <a:lstStyle/>
                    <a:p>
                      <a:pPr indent="0" lvl="0" marL="0" rtl="0" algn="l">
                        <a:spcBef>
                          <a:spcPts val="0"/>
                        </a:spcBef>
                        <a:spcAft>
                          <a:spcPts val="0"/>
                        </a:spcAft>
                        <a:buNone/>
                      </a:pPr>
                      <a:r>
                        <a:rPr lang="en" sz="1300"/>
                        <a:t>10 Years, and 5 Years</a:t>
                      </a:r>
                      <a:endParaRPr sz="1300"/>
                    </a:p>
                  </a:txBody>
                  <a:tcPr marT="63500" marB="63500" marR="63500" marL="63500"/>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3"/>
          <p:cNvSpPr txBox="1"/>
          <p:nvPr>
            <p:ph type="title"/>
          </p:nvPr>
        </p:nvSpPr>
        <p:spPr>
          <a:xfrm>
            <a:off x="311700" y="256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Analyses</a:t>
            </a:r>
            <a:endParaRPr/>
          </a:p>
        </p:txBody>
      </p:sp>
      <p:sp>
        <p:nvSpPr>
          <p:cNvPr id="187" name="Google Shape;187;p33"/>
          <p:cNvSpPr txBox="1"/>
          <p:nvPr>
            <p:ph idx="1" type="body"/>
          </p:nvPr>
        </p:nvSpPr>
        <p:spPr>
          <a:xfrm>
            <a:off x="5165675" y="541050"/>
            <a:ext cx="3411600" cy="308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Analysis</a:t>
            </a:r>
            <a:endParaRPr/>
          </a:p>
          <a:p>
            <a:pPr indent="-342900" lvl="0" marL="457200" rtl="0" algn="l">
              <a:spcBef>
                <a:spcPts val="1600"/>
              </a:spcBef>
              <a:spcAft>
                <a:spcPts val="0"/>
              </a:spcAft>
              <a:buSzPts val="1800"/>
              <a:buChar char="●"/>
            </a:pPr>
            <a:r>
              <a:rPr lang="en"/>
              <a:t>Structural</a:t>
            </a:r>
            <a:r>
              <a:rPr lang="en"/>
              <a:t> Topic Model (STM) to find Co-variation  </a:t>
            </a:r>
            <a:endParaRPr/>
          </a:p>
          <a:p>
            <a:pPr indent="-342900" lvl="0" marL="457200" rtl="0" algn="l">
              <a:spcBef>
                <a:spcPts val="0"/>
              </a:spcBef>
              <a:spcAft>
                <a:spcPts val="0"/>
              </a:spcAft>
              <a:buSzPts val="1800"/>
              <a:buChar char="●"/>
            </a:pPr>
            <a:r>
              <a:rPr lang="en"/>
              <a:t>Describe and Explore these Connections</a:t>
            </a:r>
            <a:endParaRPr/>
          </a:p>
          <a:p>
            <a:pPr indent="0" lvl="0" marL="0" rtl="0" algn="l">
              <a:spcBef>
                <a:spcPts val="1600"/>
              </a:spcBef>
              <a:spcAft>
                <a:spcPts val="0"/>
              </a:spcAft>
              <a:buNone/>
            </a:pPr>
            <a:r>
              <a:rPr lang="en"/>
              <a:t>Subsequent Directions</a:t>
            </a:r>
            <a:endParaRPr/>
          </a:p>
          <a:p>
            <a:pPr indent="-342900" lvl="0" marL="457200" rtl="0" algn="l">
              <a:spcBef>
                <a:spcPts val="1600"/>
              </a:spcBef>
              <a:spcAft>
                <a:spcPts val="0"/>
              </a:spcAft>
              <a:buSzPts val="1800"/>
              <a:buChar char="●"/>
            </a:pPr>
            <a:r>
              <a:rPr lang="en"/>
              <a:t>Techniques</a:t>
            </a:r>
            <a:endParaRPr/>
          </a:p>
          <a:p>
            <a:pPr indent="-317500" lvl="1" marL="914400" rtl="0" algn="l">
              <a:spcBef>
                <a:spcPts val="0"/>
              </a:spcBef>
              <a:spcAft>
                <a:spcPts val="0"/>
              </a:spcAft>
              <a:buSzPts val="1400"/>
              <a:buChar char="○"/>
            </a:pPr>
            <a:r>
              <a:rPr lang="en"/>
              <a:t>Deep Learning, Text Networks, Computer Vision</a:t>
            </a:r>
            <a:endParaRPr/>
          </a:p>
          <a:p>
            <a:pPr indent="-342900" lvl="0" marL="457200" rtl="0" algn="l">
              <a:spcBef>
                <a:spcPts val="0"/>
              </a:spcBef>
              <a:spcAft>
                <a:spcPts val="0"/>
              </a:spcAft>
              <a:buSzPts val="1800"/>
              <a:buChar char="●"/>
            </a:pPr>
            <a:r>
              <a:rPr lang="en"/>
              <a:t>Topics</a:t>
            </a:r>
            <a:endParaRPr/>
          </a:p>
          <a:p>
            <a:pPr indent="-317500" lvl="1" marL="914400" rtl="0" algn="l">
              <a:spcBef>
                <a:spcPts val="0"/>
              </a:spcBef>
              <a:spcAft>
                <a:spcPts val="0"/>
              </a:spcAft>
              <a:buSzPts val="1400"/>
              <a:buChar char="○"/>
            </a:pPr>
            <a:r>
              <a:rPr lang="en"/>
              <a:t>Segregation, Business Networks, Accessibility</a:t>
            </a:r>
            <a:endParaRPr/>
          </a:p>
        </p:txBody>
      </p:sp>
      <p:pic>
        <p:nvPicPr>
          <p:cNvPr id="188" name="Google Shape;188;p33"/>
          <p:cNvPicPr preferRelativeResize="0"/>
          <p:nvPr/>
        </p:nvPicPr>
        <p:blipFill>
          <a:blip r:embed="rId3">
            <a:alphaModFix/>
          </a:blip>
          <a:stretch>
            <a:fillRect/>
          </a:stretch>
        </p:blipFill>
        <p:spPr>
          <a:xfrm>
            <a:off x="311700" y="1137875"/>
            <a:ext cx="4344526" cy="3518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223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D85C6"/>
                </a:solidFill>
              </a:rPr>
              <a:t>Literature Review</a:t>
            </a:r>
            <a:endParaRPr>
              <a:solidFill>
                <a:srgbClr val="3D85C6"/>
              </a:solidFill>
            </a:endParaRPr>
          </a:p>
        </p:txBody>
      </p:sp>
      <p:sp>
        <p:nvSpPr>
          <p:cNvPr id="67" name="Google Shape;67;p15"/>
          <p:cNvSpPr txBox="1"/>
          <p:nvPr>
            <p:ph idx="1" type="body"/>
          </p:nvPr>
        </p:nvSpPr>
        <p:spPr>
          <a:xfrm>
            <a:off x="311700" y="863550"/>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b="1" lang="en" sz="1400" u="sng">
                <a:solidFill>
                  <a:schemeClr val="dk1"/>
                </a:solidFill>
              </a:rPr>
              <a:t>City Image</a:t>
            </a:r>
            <a:endParaRPr b="1" sz="1400" u="sng">
              <a:solidFill>
                <a:schemeClr val="dk1"/>
              </a:solidFill>
            </a:endParaRPr>
          </a:p>
          <a:p>
            <a:pPr indent="-304800" lvl="1" marL="914400" rtl="0" algn="l">
              <a:spcBef>
                <a:spcPts val="0"/>
              </a:spcBef>
              <a:spcAft>
                <a:spcPts val="0"/>
              </a:spcAft>
              <a:buClr>
                <a:schemeClr val="dk1"/>
              </a:buClr>
              <a:buSzPts val="1200"/>
              <a:buChar char="○"/>
            </a:pPr>
            <a:r>
              <a:rPr b="1" lang="en" sz="1200">
                <a:solidFill>
                  <a:schemeClr val="dk1"/>
                </a:solidFill>
              </a:rPr>
              <a:t>City image as compilation of all residents’ experienced mental maps of the city</a:t>
            </a:r>
            <a:r>
              <a:rPr lang="en" sz="1200">
                <a:solidFill>
                  <a:schemeClr val="dk1"/>
                </a:solidFill>
              </a:rPr>
              <a:t> - Kevin Lynch, </a:t>
            </a:r>
            <a:r>
              <a:rPr i="1" lang="en" sz="1200">
                <a:solidFill>
                  <a:schemeClr val="dk1"/>
                </a:solidFill>
              </a:rPr>
              <a:t>The Image of the City</a:t>
            </a:r>
            <a:r>
              <a:rPr lang="en" sz="1200">
                <a:solidFill>
                  <a:schemeClr val="dk1"/>
                </a:solidFill>
              </a:rPr>
              <a:t> (1960), De Certau</a:t>
            </a:r>
            <a:endParaRPr sz="1200">
              <a:solidFill>
                <a:schemeClr val="dk1"/>
              </a:solidFill>
            </a:endParaRPr>
          </a:p>
          <a:p>
            <a:pPr indent="-317500" lvl="0" marL="457200" marR="0" rtl="0" algn="l">
              <a:lnSpc>
                <a:spcPct val="115000"/>
              </a:lnSpc>
              <a:spcBef>
                <a:spcPts val="0"/>
              </a:spcBef>
              <a:spcAft>
                <a:spcPts val="0"/>
              </a:spcAft>
              <a:buClr>
                <a:schemeClr val="dk1"/>
              </a:buClr>
              <a:buSzPts val="1400"/>
              <a:buChar char="●"/>
            </a:pPr>
            <a:r>
              <a:rPr b="1" lang="en" sz="1400" u="sng">
                <a:solidFill>
                  <a:schemeClr val="dk1"/>
                </a:solidFill>
              </a:rPr>
              <a:t>Changing Contexts and Elite Authors of City Image</a:t>
            </a:r>
            <a:endParaRPr b="1" sz="1400" u="sng">
              <a:solidFill>
                <a:schemeClr val="dk1"/>
              </a:solidFill>
            </a:endParaRPr>
          </a:p>
          <a:p>
            <a:pPr indent="-304800" lvl="1" marL="914400" rtl="0" algn="l">
              <a:spcBef>
                <a:spcPts val="0"/>
              </a:spcBef>
              <a:spcAft>
                <a:spcPts val="0"/>
              </a:spcAft>
              <a:buClr>
                <a:schemeClr val="dk1"/>
              </a:buClr>
              <a:buSzPts val="1200"/>
              <a:buChar char="○"/>
            </a:pPr>
            <a:r>
              <a:rPr b="1" lang="en" sz="1200">
                <a:solidFill>
                  <a:schemeClr val="dk1"/>
                </a:solidFill>
              </a:rPr>
              <a:t>City Elites and Growth Machines</a:t>
            </a:r>
            <a:r>
              <a:rPr lang="en" sz="1200">
                <a:solidFill>
                  <a:schemeClr val="dk1"/>
                </a:solidFill>
              </a:rPr>
              <a:t> - John </a:t>
            </a:r>
            <a:r>
              <a:rPr lang="en" sz="1200">
                <a:solidFill>
                  <a:schemeClr val="dk1"/>
                </a:solidFill>
              </a:rPr>
              <a:t>Logan and Harvey Molotch 1987; Logan 1976; Molotch 1976, </a:t>
            </a:r>
            <a:r>
              <a:rPr i="1" lang="en" sz="1200">
                <a:solidFill>
                  <a:schemeClr val="dk1"/>
                </a:solidFill>
              </a:rPr>
              <a:t>The City as Growth Machine</a:t>
            </a:r>
            <a:r>
              <a:rPr lang="en" sz="1200">
                <a:solidFill>
                  <a:schemeClr val="dk1"/>
                </a:solidFill>
              </a:rPr>
              <a:t> (1976)</a:t>
            </a:r>
            <a:endParaRPr sz="1200">
              <a:solidFill>
                <a:schemeClr val="dk1"/>
              </a:solidFill>
            </a:endParaRPr>
          </a:p>
          <a:p>
            <a:pPr indent="-304800" lvl="1" marL="914400" marR="0" rtl="0" algn="l">
              <a:lnSpc>
                <a:spcPct val="115000"/>
              </a:lnSpc>
              <a:spcBef>
                <a:spcPts val="0"/>
              </a:spcBef>
              <a:spcAft>
                <a:spcPts val="0"/>
              </a:spcAft>
              <a:buClr>
                <a:schemeClr val="dk1"/>
              </a:buClr>
              <a:buSzPts val="1200"/>
              <a:buFont typeface="Arial"/>
              <a:buChar char="○"/>
            </a:pPr>
            <a:r>
              <a:rPr b="1" lang="en" sz="1200">
                <a:solidFill>
                  <a:schemeClr val="dk1"/>
                </a:solidFill>
              </a:rPr>
              <a:t>Transition of Cities from Keynesian managerialism to neoliberal entrepreneurialism, City Marketing</a:t>
            </a:r>
            <a:r>
              <a:rPr lang="en" sz="1200">
                <a:solidFill>
                  <a:schemeClr val="dk1"/>
                </a:solidFill>
              </a:rPr>
              <a:t> -  </a:t>
            </a:r>
            <a:r>
              <a:rPr lang="en" sz="1200">
                <a:solidFill>
                  <a:schemeClr val="dk1"/>
                </a:solidFill>
              </a:rPr>
              <a:t>David Harvey 1989, 1992; </a:t>
            </a:r>
            <a:endParaRPr sz="1200">
              <a:solidFill>
                <a:schemeClr val="dk1"/>
              </a:solidFill>
            </a:endParaRPr>
          </a:p>
          <a:p>
            <a:pPr indent="-317500" lvl="0" marL="457200" marR="0" rtl="0" algn="l">
              <a:lnSpc>
                <a:spcPct val="115000"/>
              </a:lnSpc>
              <a:spcBef>
                <a:spcPts val="0"/>
              </a:spcBef>
              <a:spcAft>
                <a:spcPts val="0"/>
              </a:spcAft>
              <a:buClr>
                <a:schemeClr val="dk1"/>
              </a:buClr>
              <a:buSzPts val="1400"/>
              <a:buChar char="●"/>
            </a:pPr>
            <a:r>
              <a:rPr b="1" lang="en" sz="1400" u="sng">
                <a:solidFill>
                  <a:schemeClr val="dk1"/>
                </a:solidFill>
              </a:rPr>
              <a:t>Who consumes City Image and sets its Standards?</a:t>
            </a:r>
            <a:endParaRPr b="1" sz="1400" u="sng">
              <a:solidFill>
                <a:schemeClr val="dk1"/>
              </a:solidFill>
            </a:endParaRPr>
          </a:p>
          <a:p>
            <a:pPr indent="-304800" lvl="1" marL="914400" rtl="0" algn="l">
              <a:spcBef>
                <a:spcPts val="0"/>
              </a:spcBef>
              <a:spcAft>
                <a:spcPts val="0"/>
              </a:spcAft>
              <a:buClr>
                <a:schemeClr val="dk1"/>
              </a:buClr>
              <a:buSzPts val="1200"/>
              <a:buChar char="○"/>
            </a:pPr>
            <a:r>
              <a:rPr b="1" lang="en" sz="1200">
                <a:solidFill>
                  <a:schemeClr val="dk1"/>
                </a:solidFill>
              </a:rPr>
              <a:t>City image as fractured among different actors and their social networks</a:t>
            </a:r>
            <a:r>
              <a:rPr lang="en" sz="1200">
                <a:solidFill>
                  <a:schemeClr val="dk1"/>
                </a:solidFill>
              </a:rPr>
              <a:t> - </a:t>
            </a:r>
            <a:r>
              <a:rPr lang="en" sz="1200">
                <a:solidFill>
                  <a:schemeClr val="dk1"/>
                </a:solidFill>
              </a:rPr>
              <a:t>Sevin 2014</a:t>
            </a:r>
            <a:endParaRPr sz="1200">
              <a:solidFill>
                <a:schemeClr val="dk1"/>
              </a:solidFill>
            </a:endParaRPr>
          </a:p>
          <a:p>
            <a:pPr indent="-304800" lvl="1" marL="914400" rtl="0" algn="l">
              <a:spcBef>
                <a:spcPts val="0"/>
              </a:spcBef>
              <a:spcAft>
                <a:spcPts val="0"/>
              </a:spcAft>
              <a:buClr>
                <a:schemeClr val="dk1"/>
              </a:buClr>
              <a:buSzPts val="1200"/>
              <a:buChar char="○"/>
            </a:pPr>
            <a:r>
              <a:rPr b="1" lang="en" sz="1200">
                <a:solidFill>
                  <a:schemeClr val="dk1"/>
                </a:solidFill>
              </a:rPr>
              <a:t>Creative and Global Cities set standard criteria for how city images are constructed and evaluated</a:t>
            </a:r>
            <a:r>
              <a:rPr lang="en" sz="1200">
                <a:solidFill>
                  <a:schemeClr val="dk1"/>
                </a:solidFill>
              </a:rPr>
              <a:t> - </a:t>
            </a:r>
            <a:r>
              <a:rPr lang="en" sz="1200">
                <a:solidFill>
                  <a:schemeClr val="dk1"/>
                </a:solidFill>
              </a:rPr>
              <a:t>Florida 2001, 2003 and Sassen 2001</a:t>
            </a:r>
            <a:endParaRPr sz="1200">
              <a:solidFill>
                <a:schemeClr val="dk1"/>
              </a:solidFill>
            </a:endParaRPr>
          </a:p>
          <a:p>
            <a:pPr indent="-304800" lvl="1" marL="914400" rtl="0" algn="l">
              <a:spcBef>
                <a:spcPts val="0"/>
              </a:spcBef>
              <a:spcAft>
                <a:spcPts val="0"/>
              </a:spcAft>
              <a:buClr>
                <a:schemeClr val="dk1"/>
              </a:buClr>
              <a:buSzPts val="1200"/>
              <a:buChar char="○"/>
            </a:pPr>
            <a:r>
              <a:rPr b="1" lang="en" sz="1200">
                <a:solidFill>
                  <a:schemeClr val="dk1"/>
                </a:solidFill>
              </a:rPr>
              <a:t>City Image created for people who do not live in the city, to attract talent and capital</a:t>
            </a:r>
            <a:r>
              <a:rPr lang="en" sz="1200">
                <a:solidFill>
                  <a:schemeClr val="dk1"/>
                </a:solidFill>
              </a:rPr>
              <a:t> - Ong 2007, </a:t>
            </a:r>
            <a:r>
              <a:rPr lang="en" sz="1200">
                <a:solidFill>
                  <a:schemeClr val="dk1"/>
                </a:solidFill>
              </a:rPr>
              <a:t>Vanolo 2015</a:t>
            </a:r>
            <a:endParaRPr sz="1200">
              <a:solidFill>
                <a:schemeClr val="dk1"/>
              </a:solidFill>
            </a:endParaRPr>
          </a:p>
          <a:p>
            <a:pPr indent="-317500" lvl="0" marL="457200" rtl="0" algn="l">
              <a:spcBef>
                <a:spcPts val="0"/>
              </a:spcBef>
              <a:spcAft>
                <a:spcPts val="0"/>
              </a:spcAft>
              <a:buClr>
                <a:schemeClr val="dk1"/>
              </a:buClr>
              <a:buSzPts val="1400"/>
              <a:buChar char="●"/>
            </a:pPr>
            <a:r>
              <a:rPr b="1" lang="en" sz="1400" u="sng">
                <a:solidFill>
                  <a:schemeClr val="dk1"/>
                </a:solidFill>
              </a:rPr>
              <a:t>The Overall Function of City Image</a:t>
            </a:r>
            <a:endParaRPr b="1" sz="1400" u="sng">
              <a:solidFill>
                <a:schemeClr val="dk1"/>
              </a:solidFill>
            </a:endParaRPr>
          </a:p>
          <a:p>
            <a:pPr indent="-304800" lvl="1" marL="914400" rtl="0" algn="l">
              <a:spcBef>
                <a:spcPts val="0"/>
              </a:spcBef>
              <a:spcAft>
                <a:spcPts val="0"/>
              </a:spcAft>
              <a:buClr>
                <a:schemeClr val="dk1"/>
              </a:buClr>
              <a:buSzPts val="1200"/>
              <a:buChar char="○"/>
            </a:pPr>
            <a:r>
              <a:rPr b="1" lang="en" sz="1200">
                <a:solidFill>
                  <a:schemeClr val="dk1"/>
                </a:solidFill>
              </a:rPr>
              <a:t>City images become a key mechanism in converting the use value of place into exchange value, into commodifying the urban space of the city into a consumable commodity</a:t>
            </a:r>
            <a:r>
              <a:rPr lang="en" sz="1200">
                <a:solidFill>
                  <a:schemeClr val="dk1"/>
                </a:solidFill>
              </a:rPr>
              <a:t> - </a:t>
            </a:r>
            <a:r>
              <a:rPr lang="en" sz="1200">
                <a:solidFill>
                  <a:schemeClr val="dk1"/>
                </a:solidFill>
              </a:rPr>
              <a:t>Lefebvre 1991</a:t>
            </a:r>
            <a:endParaRPr sz="12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t/>
            </a:r>
            <a:endParaRPr sz="11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pic>
        <p:nvPicPr>
          <p:cNvPr id="72" name="Google Shape;72;p16"/>
          <p:cNvPicPr preferRelativeResize="0"/>
          <p:nvPr/>
        </p:nvPicPr>
        <p:blipFill>
          <a:blip r:embed="rId3">
            <a:alphaModFix/>
          </a:blip>
          <a:stretch>
            <a:fillRect/>
          </a:stretch>
        </p:blipFill>
        <p:spPr>
          <a:xfrm>
            <a:off x="461963" y="695950"/>
            <a:ext cx="8220075" cy="4029075"/>
          </a:xfrm>
          <a:prstGeom prst="rect">
            <a:avLst/>
          </a:prstGeom>
          <a:noFill/>
          <a:ln>
            <a:noFill/>
          </a:ln>
        </p:spPr>
      </p:pic>
      <p:sp>
        <p:nvSpPr>
          <p:cNvPr id="73" name="Google Shape;73;p16"/>
          <p:cNvSpPr txBox="1"/>
          <p:nvPr>
            <p:ph type="title"/>
          </p:nvPr>
        </p:nvSpPr>
        <p:spPr>
          <a:xfrm>
            <a:off x="311700" y="4561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FF"/>
                </a:solidFill>
              </a:rPr>
              <a:t>Actors</a:t>
            </a:r>
            <a:r>
              <a:rPr lang="en">
                <a:solidFill>
                  <a:srgbClr val="0000FF"/>
                </a:solidFill>
              </a:rPr>
              <a:t> of City Image</a:t>
            </a:r>
            <a:endParaRPr>
              <a:solidFill>
                <a:srgbClr val="0000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FF"/>
                </a:solidFill>
              </a:rPr>
              <a:t>Elite-Crafted City Image</a:t>
            </a:r>
            <a:endParaRPr>
              <a:solidFill>
                <a:srgbClr val="0000FF"/>
              </a:solidFill>
            </a:endParaRPr>
          </a:p>
        </p:txBody>
      </p:sp>
      <p:sp>
        <p:nvSpPr>
          <p:cNvPr id="79" name="Google Shape;7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80" name="Google Shape;80;p17"/>
          <p:cNvPicPr preferRelativeResize="0"/>
          <p:nvPr/>
        </p:nvPicPr>
        <p:blipFill>
          <a:blip r:embed="rId3">
            <a:alphaModFix/>
          </a:blip>
          <a:stretch>
            <a:fillRect/>
          </a:stretch>
        </p:blipFill>
        <p:spPr>
          <a:xfrm>
            <a:off x="0" y="1595243"/>
            <a:ext cx="9144000" cy="195301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rPr>
              <a:t>Dream Data</a:t>
            </a:r>
            <a:endParaRPr>
              <a:solidFill>
                <a:schemeClr val="accent4"/>
              </a:solidFill>
            </a:endParaRPr>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What We Wanted</a:t>
            </a:r>
            <a:endParaRPr/>
          </a:p>
          <a:p>
            <a:pPr indent="-317500" lvl="1" marL="914400" rtl="0" algn="l">
              <a:spcBef>
                <a:spcPts val="0"/>
              </a:spcBef>
              <a:spcAft>
                <a:spcPts val="0"/>
              </a:spcAft>
              <a:buSzPts val="1400"/>
              <a:buChar char="○"/>
            </a:pPr>
            <a:r>
              <a:rPr lang="en"/>
              <a:t>Airbnb, Uber, Trip Advisor, Eventbrite, FourSquare, Yelp, Census, ACS, Google Maps</a:t>
            </a:r>
            <a:endParaRPr/>
          </a:p>
          <a:p>
            <a:pPr indent="0" lvl="0" marL="457200" rtl="0" algn="l">
              <a:spcBef>
                <a:spcPts val="1600"/>
              </a:spcBef>
              <a:spcAft>
                <a:spcPts val="0"/>
              </a:spcAft>
              <a:buNone/>
            </a:pPr>
            <a:r>
              <a:t/>
            </a:r>
            <a:endParaRPr/>
          </a:p>
          <a:p>
            <a:pPr indent="-342900" lvl="0" marL="457200" rtl="0" algn="l">
              <a:spcBef>
                <a:spcPts val="1600"/>
              </a:spcBef>
              <a:spcAft>
                <a:spcPts val="0"/>
              </a:spcAft>
              <a:buSzPts val="1800"/>
              <a:buChar char="●"/>
            </a:pPr>
            <a:r>
              <a:rPr lang="en"/>
              <a:t>What We Couldn’t Get</a:t>
            </a:r>
            <a:endParaRPr/>
          </a:p>
          <a:p>
            <a:pPr indent="-317500" lvl="1" marL="914400" rtl="0" algn="l">
              <a:spcBef>
                <a:spcPts val="0"/>
              </a:spcBef>
              <a:spcAft>
                <a:spcPts val="0"/>
              </a:spcAft>
              <a:buSzPts val="1400"/>
              <a:buChar char="○"/>
            </a:pPr>
            <a:r>
              <a:rPr lang="en"/>
              <a:t>Uber, Trip Advisor, FourSquare, Eventbrite</a:t>
            </a:r>
            <a:endParaRPr/>
          </a:p>
          <a:p>
            <a:pPr indent="0" lvl="0" marL="457200" rtl="0" algn="l">
              <a:spcBef>
                <a:spcPts val="1600"/>
              </a:spcBef>
              <a:spcAft>
                <a:spcPts val="0"/>
              </a:spcAft>
              <a:buNone/>
            </a:pPr>
            <a:r>
              <a:t/>
            </a:r>
            <a:endParaRPr/>
          </a:p>
          <a:p>
            <a:pPr indent="-342900" lvl="0" marL="457200" rtl="0" algn="l">
              <a:spcBef>
                <a:spcPts val="1600"/>
              </a:spcBef>
              <a:spcAft>
                <a:spcPts val="0"/>
              </a:spcAft>
              <a:buSzPts val="1800"/>
              <a:buChar char="●"/>
            </a:pPr>
            <a:r>
              <a:rPr lang="en"/>
              <a:t>What We Ended Up With</a:t>
            </a:r>
            <a:endParaRPr/>
          </a:p>
          <a:p>
            <a:pPr indent="-317500" lvl="1" marL="914400" rtl="0" algn="l">
              <a:spcBef>
                <a:spcPts val="0"/>
              </a:spcBef>
              <a:spcAft>
                <a:spcPts val="0"/>
              </a:spcAft>
              <a:buSzPts val="1400"/>
              <a:buChar char="○"/>
            </a:pPr>
            <a:r>
              <a:rPr lang="en"/>
              <a:t>Airbnb, </a:t>
            </a:r>
            <a:r>
              <a:rPr lang="en"/>
              <a:t>Census, </a:t>
            </a:r>
            <a:r>
              <a:rPr lang="en"/>
              <a:t>Yelp, Google Maps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4"/>
                </a:solidFill>
              </a:rPr>
              <a:t>Framework</a:t>
            </a:r>
            <a:endParaRPr>
              <a:solidFill>
                <a:schemeClr val="accent4"/>
              </a:solidFill>
            </a:endParaRPr>
          </a:p>
        </p:txBody>
      </p:sp>
      <p:pic>
        <p:nvPicPr>
          <p:cNvPr id="92" name="Google Shape;92;p19"/>
          <p:cNvPicPr preferRelativeResize="0"/>
          <p:nvPr/>
        </p:nvPicPr>
        <p:blipFill>
          <a:blip r:embed="rId3">
            <a:alphaModFix/>
          </a:blip>
          <a:stretch>
            <a:fillRect/>
          </a:stretch>
        </p:blipFill>
        <p:spPr>
          <a:xfrm>
            <a:off x="2721075" y="209125"/>
            <a:ext cx="5943799" cy="4814249"/>
          </a:xfrm>
          <a:prstGeom prst="rect">
            <a:avLst/>
          </a:prstGeom>
          <a:noFill/>
          <a:ln>
            <a:noFill/>
          </a:ln>
        </p:spPr>
      </p:pic>
      <p:pic>
        <p:nvPicPr>
          <p:cNvPr id="93" name="Google Shape;93;p19"/>
          <p:cNvPicPr preferRelativeResize="0"/>
          <p:nvPr/>
        </p:nvPicPr>
        <p:blipFill>
          <a:blip r:embed="rId4">
            <a:alphaModFix/>
          </a:blip>
          <a:stretch>
            <a:fillRect/>
          </a:stretch>
        </p:blipFill>
        <p:spPr>
          <a:xfrm>
            <a:off x="3907750" y="1120324"/>
            <a:ext cx="664250" cy="664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A64D79"/>
                </a:solidFill>
              </a:rPr>
              <a:t>Why</a:t>
            </a:r>
            <a:r>
              <a:rPr lang="en">
                <a:solidFill>
                  <a:srgbClr val="A64D79"/>
                </a:solidFill>
              </a:rPr>
              <a:t> Denver?</a:t>
            </a:r>
            <a:endParaRPr>
              <a:solidFill>
                <a:srgbClr val="A64D79"/>
              </a:solidFill>
            </a:endParaRPr>
          </a:p>
        </p:txBody>
      </p:sp>
      <p:sp>
        <p:nvSpPr>
          <p:cNvPr id="99" name="Google Shape;99;p20"/>
          <p:cNvSpPr txBox="1"/>
          <p:nvPr>
            <p:ph idx="1" type="body"/>
          </p:nvPr>
        </p:nvSpPr>
        <p:spPr>
          <a:xfrm>
            <a:off x="311700" y="1928450"/>
            <a:ext cx="8520600" cy="27984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t>“Ord</a:t>
            </a:r>
            <a:r>
              <a:rPr lang="en"/>
              <a:t>inary” cities</a:t>
            </a:r>
            <a:endParaRPr/>
          </a:p>
          <a:p>
            <a:pPr indent="-342900" lvl="0" marL="457200" marR="0" rtl="0" algn="l">
              <a:lnSpc>
                <a:spcPct val="115000"/>
              </a:lnSpc>
              <a:spcBef>
                <a:spcPts val="0"/>
              </a:spcBef>
              <a:spcAft>
                <a:spcPts val="0"/>
              </a:spcAft>
              <a:buSzPts val="1800"/>
              <a:buChar char="●"/>
            </a:pPr>
            <a:r>
              <a:rPr lang="en"/>
              <a:t>Not a Global City on the scale of NYC, LA, Chicago, SF </a:t>
            </a:r>
            <a:endParaRPr/>
          </a:p>
          <a:p>
            <a:pPr indent="-342900" lvl="0" marL="457200" marR="0" rtl="0" algn="l">
              <a:lnSpc>
                <a:spcPct val="115000"/>
              </a:lnSpc>
              <a:spcBef>
                <a:spcPts val="0"/>
              </a:spcBef>
              <a:spcAft>
                <a:spcPts val="0"/>
              </a:spcAft>
              <a:buSzPts val="1800"/>
              <a:buChar char="●"/>
            </a:pPr>
            <a:r>
              <a:rPr lang="en"/>
              <a:t>Relatively young city going through growth pangs </a:t>
            </a:r>
            <a:endParaRPr/>
          </a:p>
          <a:p>
            <a:pPr indent="-342900" lvl="0" marL="457200" marR="0" rtl="0" algn="l">
              <a:lnSpc>
                <a:spcPct val="115000"/>
              </a:lnSpc>
              <a:spcBef>
                <a:spcPts val="0"/>
              </a:spcBef>
              <a:spcAft>
                <a:spcPts val="0"/>
              </a:spcAft>
              <a:buSzPts val="1800"/>
              <a:buChar char="●"/>
            </a:pPr>
            <a:r>
              <a:rPr lang="en"/>
              <a:t>Music &amp; tech-oriented labor force</a:t>
            </a:r>
            <a:endParaRPr/>
          </a:p>
          <a:p>
            <a:pPr indent="-317500" lvl="1" marL="914400" marR="0" rtl="0" algn="l">
              <a:lnSpc>
                <a:spcPct val="115000"/>
              </a:lnSpc>
              <a:spcBef>
                <a:spcPts val="0"/>
              </a:spcBef>
              <a:spcAft>
                <a:spcPts val="0"/>
              </a:spcAft>
              <a:buSzPts val="1400"/>
              <a:buChar char="○"/>
            </a:pPr>
            <a:r>
              <a:rPr lang="en"/>
              <a:t> </a:t>
            </a:r>
            <a:r>
              <a:rPr lang="en"/>
              <a:t>e.g. Austin, Denver, &amp; Portland</a:t>
            </a:r>
            <a:endParaRPr/>
          </a:p>
          <a:p>
            <a:pPr indent="0" lvl="0" marL="0" marR="0" rtl="0" algn="l">
              <a:lnSpc>
                <a:spcPct val="115000"/>
              </a:lnSpc>
              <a:spcBef>
                <a:spcPts val="0"/>
              </a:spcBef>
              <a:spcAft>
                <a:spcPts val="0"/>
              </a:spcAft>
              <a:buNone/>
            </a:pPr>
            <a:r>
              <a:rPr lang="en"/>
              <a:t>Denver</a:t>
            </a:r>
            <a:endParaRPr/>
          </a:p>
          <a:p>
            <a:pPr indent="-342900" lvl="0" marL="457200" marR="0" rtl="0" algn="l">
              <a:lnSpc>
                <a:spcPct val="115000"/>
              </a:lnSpc>
              <a:spcBef>
                <a:spcPts val="0"/>
              </a:spcBef>
              <a:spcAft>
                <a:spcPts val="0"/>
              </a:spcAft>
              <a:buSzPts val="1800"/>
              <a:buChar char="●"/>
            </a:pPr>
            <a:r>
              <a:rPr lang="en"/>
              <a:t>One of the prominent cities in the western part of the US</a:t>
            </a:r>
            <a:endParaRPr/>
          </a:p>
          <a:p>
            <a:pPr indent="-342900" lvl="0" marL="457200" rtl="0" algn="l">
              <a:spcBef>
                <a:spcPts val="0"/>
              </a:spcBef>
              <a:spcAft>
                <a:spcPts val="0"/>
              </a:spcAft>
              <a:buSzPts val="1800"/>
              <a:buChar char="●"/>
            </a:pPr>
            <a:r>
              <a:rPr lang="en"/>
              <a:t>Average sized city with a total area of 155m</a:t>
            </a:r>
            <a:r>
              <a:rPr baseline="30000" lang="en">
                <a:solidFill>
                  <a:schemeClr val="dk1"/>
                </a:solidFill>
              </a:rPr>
              <a:t>2</a:t>
            </a:r>
            <a:r>
              <a:rPr lang="en"/>
              <a:t> and a population of 619,968.</a:t>
            </a:r>
            <a:endParaRPr/>
          </a:p>
        </p:txBody>
      </p:sp>
      <p:pic>
        <p:nvPicPr>
          <p:cNvPr id="100" name="Google Shape;100;p20"/>
          <p:cNvPicPr preferRelativeResize="0"/>
          <p:nvPr/>
        </p:nvPicPr>
        <p:blipFill>
          <a:blip r:embed="rId3">
            <a:alphaModFix/>
          </a:blip>
          <a:stretch>
            <a:fillRect/>
          </a:stretch>
        </p:blipFill>
        <p:spPr>
          <a:xfrm>
            <a:off x="4913525" y="49000"/>
            <a:ext cx="4014452" cy="2093249"/>
          </a:xfrm>
          <a:prstGeom prst="rect">
            <a:avLst/>
          </a:prstGeom>
          <a:noFill/>
          <a:ln>
            <a:noFill/>
          </a:ln>
        </p:spPr>
      </p:pic>
      <p:pic>
        <p:nvPicPr>
          <p:cNvPr id="101" name="Google Shape;101;p20"/>
          <p:cNvPicPr preferRelativeResize="0"/>
          <p:nvPr/>
        </p:nvPicPr>
        <p:blipFill>
          <a:blip r:embed="rId4">
            <a:alphaModFix/>
          </a:blip>
          <a:stretch>
            <a:fillRect/>
          </a:stretch>
        </p:blipFill>
        <p:spPr>
          <a:xfrm>
            <a:off x="5756175" y="49000"/>
            <a:ext cx="3311875" cy="1715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27BA0"/>
                </a:solidFill>
              </a:rPr>
              <a:t>Growth of Denver</a:t>
            </a:r>
            <a:endParaRPr>
              <a:solidFill>
                <a:srgbClr val="C27BA0"/>
              </a:solidFill>
            </a:endParaRPr>
          </a:p>
        </p:txBody>
      </p:sp>
      <p:sp>
        <p:nvSpPr>
          <p:cNvPr id="107" name="Google Shape;107;p21"/>
          <p:cNvSpPr txBox="1"/>
          <p:nvPr>
            <p:ph idx="1" type="body"/>
          </p:nvPr>
        </p:nvSpPr>
        <p:spPr>
          <a:xfrm>
            <a:off x="311700" y="1280375"/>
            <a:ext cx="3876000" cy="334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t>Rapid population growth</a:t>
            </a:r>
            <a:endParaRPr sz="1500"/>
          </a:p>
          <a:p>
            <a:pPr indent="-304800" lvl="0" marL="457200" rtl="0" algn="l">
              <a:spcBef>
                <a:spcPts val="0"/>
              </a:spcBef>
              <a:spcAft>
                <a:spcPts val="0"/>
              </a:spcAft>
              <a:buSzPts val="1200"/>
              <a:buChar char="●"/>
            </a:pPr>
            <a:r>
              <a:rPr lang="en" sz="1200"/>
              <a:t>increased by ~20% since 2010</a:t>
            </a:r>
            <a:endParaRPr sz="1200"/>
          </a:p>
          <a:p>
            <a:pPr indent="0" lvl="0" marL="0" rtl="0" algn="l">
              <a:lnSpc>
                <a:spcPct val="100000"/>
              </a:lnSpc>
              <a:spcBef>
                <a:spcPts val="0"/>
              </a:spcBef>
              <a:spcAft>
                <a:spcPts val="0"/>
              </a:spcAft>
              <a:buNone/>
            </a:pPr>
            <a:r>
              <a:rPr lang="en" sz="1500"/>
              <a:t>S</a:t>
            </a:r>
            <a:r>
              <a:rPr lang="en" sz="1500"/>
              <a:t>mall business growth</a:t>
            </a:r>
            <a:endParaRPr sz="1500"/>
          </a:p>
          <a:p>
            <a:pPr indent="-304800" lvl="0" marL="457200" rtl="0" algn="l">
              <a:lnSpc>
                <a:spcPct val="100000"/>
              </a:lnSpc>
              <a:spcBef>
                <a:spcPts val="0"/>
              </a:spcBef>
              <a:spcAft>
                <a:spcPts val="0"/>
              </a:spcAft>
              <a:buSzPts val="1200"/>
              <a:buChar char="●"/>
            </a:pPr>
            <a:r>
              <a:rPr lang="en" sz="1200"/>
              <a:t>The top-ranked metro for small business employment growth (as of March 2018)</a:t>
            </a:r>
            <a:endParaRPr sz="1200"/>
          </a:p>
          <a:p>
            <a:pPr indent="-304800" lvl="0" marL="457200" rtl="0" algn="l">
              <a:lnSpc>
                <a:spcPct val="100000"/>
              </a:lnSpc>
              <a:spcBef>
                <a:spcPts val="0"/>
              </a:spcBef>
              <a:spcAft>
                <a:spcPts val="0"/>
              </a:spcAft>
              <a:buSzPts val="1200"/>
              <a:buChar char="●"/>
            </a:pPr>
            <a:r>
              <a:rPr lang="en" sz="1200"/>
              <a:t>Hourly earnings growth among small business workers: increased 3.27% in 2018 to $29.43. (national: 2.66%, $26.48)</a:t>
            </a:r>
            <a:endParaRPr sz="1200"/>
          </a:p>
          <a:p>
            <a:pPr indent="0" lvl="0" marL="457200" marR="0" rtl="0" algn="l">
              <a:lnSpc>
                <a:spcPct val="100000"/>
              </a:lnSpc>
              <a:spcBef>
                <a:spcPts val="0"/>
              </a:spcBef>
              <a:spcAft>
                <a:spcPts val="0"/>
              </a:spcAft>
              <a:buNone/>
            </a:pPr>
            <a:r>
              <a:t/>
            </a:r>
            <a:endParaRPr sz="1200">
              <a:solidFill>
                <a:srgbClr val="222222"/>
              </a:solidFill>
            </a:endParaRPr>
          </a:p>
        </p:txBody>
      </p:sp>
      <p:sp>
        <p:nvSpPr>
          <p:cNvPr id="108" name="Google Shape;108;p21"/>
          <p:cNvSpPr txBox="1"/>
          <p:nvPr/>
        </p:nvSpPr>
        <p:spPr>
          <a:xfrm>
            <a:off x="203225" y="4723300"/>
            <a:ext cx="8698200" cy="78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https://www.bizjournals.com/denver/news/2018/04/05/denvers-tops-in-the-nation-for-small-business.html</a:t>
            </a:r>
            <a:endParaRPr/>
          </a:p>
          <a:p>
            <a:pPr indent="0" lvl="0" marL="0" rtl="0" algn="l">
              <a:spcBef>
                <a:spcPts val="0"/>
              </a:spcBef>
              <a:spcAft>
                <a:spcPts val="0"/>
              </a:spcAft>
              <a:buNone/>
            </a:pPr>
            <a:r>
              <a:rPr lang="en" sz="1100" u="sng">
                <a:solidFill>
                  <a:schemeClr val="hlink"/>
                </a:solidFill>
                <a:hlinkClick r:id="rId4"/>
              </a:rPr>
              <a:t>https://www.denverpost.com/2019/04/18/denver-population-growth-census/</a:t>
            </a:r>
            <a:endParaRPr/>
          </a:p>
        </p:txBody>
      </p:sp>
      <p:pic>
        <p:nvPicPr>
          <p:cNvPr id="109" name="Google Shape;109;p21"/>
          <p:cNvPicPr preferRelativeResize="0"/>
          <p:nvPr/>
        </p:nvPicPr>
        <p:blipFill>
          <a:blip r:embed="rId5">
            <a:alphaModFix/>
          </a:blip>
          <a:stretch>
            <a:fillRect/>
          </a:stretch>
        </p:blipFill>
        <p:spPr>
          <a:xfrm>
            <a:off x="4079250" y="73150"/>
            <a:ext cx="5064760" cy="2707238"/>
          </a:xfrm>
          <a:prstGeom prst="rect">
            <a:avLst/>
          </a:prstGeom>
          <a:noFill/>
          <a:ln>
            <a:noFill/>
          </a:ln>
        </p:spPr>
      </p:pic>
      <p:sp>
        <p:nvSpPr>
          <p:cNvPr id="110" name="Google Shape;110;p21"/>
          <p:cNvSpPr txBox="1"/>
          <p:nvPr/>
        </p:nvSpPr>
        <p:spPr>
          <a:xfrm>
            <a:off x="311700" y="2888650"/>
            <a:ext cx="8232300" cy="142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222222"/>
                </a:solidFill>
              </a:rPr>
              <a:t>Tourism growth</a:t>
            </a:r>
            <a:endParaRPr sz="1500">
              <a:solidFill>
                <a:srgbClr val="222222"/>
              </a:solidFill>
            </a:endParaRPr>
          </a:p>
          <a:p>
            <a:pPr indent="-304800" lvl="0" marL="457200" rtl="0" algn="l">
              <a:spcBef>
                <a:spcPts val="0"/>
              </a:spcBef>
              <a:spcAft>
                <a:spcPts val="0"/>
              </a:spcAft>
              <a:buClr>
                <a:schemeClr val="dk2"/>
              </a:buClr>
              <a:buSzPts val="1200"/>
              <a:buChar char="●"/>
            </a:pPr>
            <a:r>
              <a:rPr lang="en" sz="1200">
                <a:solidFill>
                  <a:schemeClr val="dk2"/>
                </a:solidFill>
              </a:rPr>
              <a:t>Since 2005, 48% increase in tourism (national: 15%) </a:t>
            </a:r>
            <a:endParaRPr sz="1200">
              <a:solidFill>
                <a:schemeClr val="dk2"/>
              </a:solidFill>
            </a:endParaRPr>
          </a:p>
          <a:p>
            <a:pPr indent="0" lvl="0" marL="0" rtl="0" algn="l">
              <a:spcBef>
                <a:spcPts val="0"/>
              </a:spcBef>
              <a:spcAft>
                <a:spcPts val="0"/>
              </a:spcAft>
              <a:buNone/>
            </a:pPr>
            <a:r>
              <a:rPr lang="en" sz="1500">
                <a:solidFill>
                  <a:schemeClr val="dk2"/>
                </a:solidFill>
              </a:rPr>
              <a:t>Advantage of using the Denver case:</a:t>
            </a:r>
            <a:endParaRPr sz="15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The dynamism of a city</a:t>
            </a:r>
            <a:endParaRPr sz="1200">
              <a:solidFill>
                <a:schemeClr val="dk2"/>
              </a:solidFill>
            </a:endParaRPr>
          </a:p>
          <a:p>
            <a:pPr indent="-304800" lvl="0" marL="457200" rtl="0" algn="l">
              <a:spcBef>
                <a:spcPts val="0"/>
              </a:spcBef>
              <a:spcAft>
                <a:spcPts val="0"/>
              </a:spcAft>
              <a:buClr>
                <a:schemeClr val="dk1"/>
              </a:buClr>
              <a:buSzPts val="1200"/>
              <a:buChar char="●"/>
            </a:pPr>
            <a:r>
              <a:rPr lang="en" sz="1200">
                <a:solidFill>
                  <a:schemeClr val="dk1"/>
                </a:solidFill>
                <a:highlight>
                  <a:srgbClr val="FAFAFA"/>
                </a:highlight>
              </a:rPr>
              <a:t>Urban boom a housing affordability crunch, increased traffic</a:t>
            </a:r>
            <a:endParaRPr sz="1200">
              <a:solidFill>
                <a:schemeClr val="dk2"/>
              </a:solidFill>
            </a:endParaRPr>
          </a:p>
          <a:p>
            <a:pPr indent="-304800" lvl="0" marL="457200" rtl="0" algn="l">
              <a:spcBef>
                <a:spcPts val="0"/>
              </a:spcBef>
              <a:spcAft>
                <a:spcPts val="0"/>
              </a:spcAft>
              <a:buClr>
                <a:schemeClr val="dk2"/>
              </a:buClr>
              <a:buSzPts val="1200"/>
              <a:buChar char="●"/>
            </a:pPr>
            <a:r>
              <a:rPr lang="en" sz="1200">
                <a:solidFill>
                  <a:schemeClr val="dk2"/>
                </a:solidFill>
              </a:rPr>
              <a:t>Higher incidence of peer-to-peer economic exchange in the sharing economy.</a:t>
            </a:r>
            <a:endParaRPr sz="1200">
              <a:solidFill>
                <a:srgbClr val="22222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